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53" r:id="rId2"/>
  </p:sldMasterIdLst>
  <p:notesMasterIdLst>
    <p:notesMasterId r:id="rId51"/>
  </p:notesMasterIdLst>
  <p:handoutMasterIdLst>
    <p:handoutMasterId r:id="rId52"/>
  </p:handoutMasterIdLst>
  <p:sldIdLst>
    <p:sldId id="258" r:id="rId3"/>
    <p:sldId id="298" r:id="rId4"/>
    <p:sldId id="334" r:id="rId5"/>
    <p:sldId id="326" r:id="rId6"/>
    <p:sldId id="312" r:id="rId7"/>
    <p:sldId id="310" r:id="rId8"/>
    <p:sldId id="301" r:id="rId9"/>
    <p:sldId id="276" r:id="rId10"/>
    <p:sldId id="299" r:id="rId11"/>
    <p:sldId id="311" r:id="rId12"/>
    <p:sldId id="325" r:id="rId13"/>
    <p:sldId id="297" r:id="rId14"/>
    <p:sldId id="306" r:id="rId15"/>
    <p:sldId id="308" r:id="rId16"/>
    <p:sldId id="304" r:id="rId17"/>
    <p:sldId id="330" r:id="rId18"/>
    <p:sldId id="286" r:id="rId19"/>
    <p:sldId id="331" r:id="rId20"/>
    <p:sldId id="332" r:id="rId21"/>
    <p:sldId id="303" r:id="rId22"/>
    <p:sldId id="287" r:id="rId23"/>
    <p:sldId id="279" r:id="rId24"/>
    <p:sldId id="280" r:id="rId25"/>
    <p:sldId id="292" r:id="rId26"/>
    <p:sldId id="328" r:id="rId27"/>
    <p:sldId id="333" r:id="rId28"/>
    <p:sldId id="282" r:id="rId29"/>
    <p:sldId id="313" r:id="rId30"/>
    <p:sldId id="324" r:id="rId31"/>
    <p:sldId id="289" r:id="rId32"/>
    <p:sldId id="283" r:id="rId33"/>
    <p:sldId id="288" r:id="rId34"/>
    <p:sldId id="291" r:id="rId35"/>
    <p:sldId id="278" r:id="rId36"/>
    <p:sldId id="290" r:id="rId37"/>
    <p:sldId id="314" r:id="rId38"/>
    <p:sldId id="315" r:id="rId39"/>
    <p:sldId id="316" r:id="rId40"/>
    <p:sldId id="319" r:id="rId41"/>
    <p:sldId id="260" r:id="rId42"/>
    <p:sldId id="318" r:id="rId43"/>
    <p:sldId id="320" r:id="rId44"/>
    <p:sldId id="321" r:id="rId45"/>
    <p:sldId id="322" r:id="rId46"/>
    <p:sldId id="295" r:id="rId47"/>
    <p:sldId id="323" r:id="rId48"/>
    <p:sldId id="277" r:id="rId49"/>
    <p:sldId id="29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276E0B-3711-5A4F-B9BD-5767C516FC2E}" v="1" dt="2019-03-21T21:33:20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22" autoAdjust="0"/>
    <p:restoredTop sz="95324" autoAdjust="0"/>
  </p:normalViewPr>
  <p:slideViewPr>
    <p:cSldViewPr snapToGrid="0">
      <p:cViewPr varScale="1">
        <p:scale>
          <a:sx n="72" d="100"/>
          <a:sy n="72" d="100"/>
        </p:scale>
        <p:origin x="224" y="8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3/15/19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3/15/19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D798-59D7-E04B-ABB3-20EE79D90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03E6C-3515-C849-9FF3-4BD3EB7D6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04DCE-60FE-C947-831B-4B11C180F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4149C-D603-4D47-9305-5DF2153B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CF3FF-9D41-2C4F-8AB3-256050BDB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FD3F-2E1F-374A-84CE-8FBC798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B2CA6-26EA-634D-B229-D088BD510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64EAA-6D06-7B48-97D6-2F89644B5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83967-7B09-5241-BC6E-1EBD9E41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93D5D-2F56-954B-840B-A431B022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3A9D59-27FC-A443-BDD8-5A32C65DD9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D7959-14B5-254C-8115-D822955EE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39D9B-F250-A349-8B26-DFD9CC06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8DCE4-5DEA-0242-95B5-50D25F95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D34C5-BE1E-4E49-9515-4850C2C0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5B204-3BCA-AF4E-BBE3-5335DB79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2CB72-E978-9F4C-9451-670C75A46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F9E19-AE83-7440-98DA-68755649E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D56D1-E940-0546-9F26-4411BBA6B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12CA5-F773-D14B-873A-20E6D288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CDD23-CBEB-0D47-9C9F-20C0C24A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471E1-E310-5840-AB40-7032EC62C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ADA92-6AF1-4C4E-A25E-905824AD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531E5-5F4E-FC45-8CC0-5011E683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33D00-9571-3A41-8667-79821F41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C8597-81D4-2643-866C-6951F4B3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37E18-A11A-C040-A25C-4E163FB90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2DEE9-0517-A84D-A3C8-F34A6B6D2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65820-F32E-9142-8488-881936AE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E1B59-B1CC-8C4D-B344-301F8B53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41981-59A7-6441-AEAB-A5F76E25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12C9-CF64-DA40-9DB8-C002C6E0F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EDA86-C668-A249-B6BD-6A36BFF7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A8803-67C3-084A-BC31-E5FAD6FA8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D9CCB-E6CE-A945-BBC7-96C8FD915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12E89A-C8D1-2848-B287-D7EFEBA98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95BBC-8929-A549-9B0A-6A671E7C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967CEA-C5CA-774C-9F23-87A9B3A0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7984B-78EC-FC41-82C0-5D62BC6F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93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AECE-59DF-BF42-9CED-0017A555E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A59D6-4BDC-FD48-9124-7290BF54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73624-4899-B742-9017-748309E3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3451E-5157-0C42-9F18-7574A0C1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423FE1-3E8D-884D-9F39-3C3590AA8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1C546-4D8B-6341-8332-3E06C66E4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56132-8ABD-2847-9A71-97156BA9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3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26B4-8600-7C4C-B5BE-C5F7126AD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A909B-3750-064D-A3AD-F98612207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A5A0F-1214-134E-8F0C-1EBB8EB99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02C3C-420C-3D44-8047-5CE1F369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2DB02-3E8B-714A-BAC5-F62D46210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B1DE5-5F61-1143-91A1-3C20FC8C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516D-17D4-E147-BBE8-FD3B9693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2D100-77B4-F04E-B4F4-159C5D876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3512E-BB72-D54B-991D-B681DCFC3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20B06-7D2E-3C47-B7E4-297DF0D5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ABEBA-3EC2-DA42-93BD-BC7198A1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here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67BF6-9646-2841-8057-1320CB70C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0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634D4B-E27D-704F-B6D7-ED350F0E4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49090-48DC-3347-B70E-1E8E14643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44EE4-4761-9540-9F5C-80BAF9484D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22, 2012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63FF-36C8-864E-BBE4-CF82F1FA9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Footer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96BFB-530E-CC4F-8A9B-597B3833F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5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1drv.ms/w/s!AkbQDobG9uULjX-1-EjA-fxFBLY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_VYLo-wqJ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VB_izRKp9U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youtu.be/Bhh8VCladvY%203:5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fW-ldVPr0k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ZxZDcKRR7c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veintemundos.com/magazines/28-en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20minutos.es/graficos/espana-y-casi-todo-el-mundo-cada-vez-mas-viejos-141/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tzaCbHP2h0" TargetMode="External"/><Relationship Id="rId2" Type="http://schemas.openxmlformats.org/officeDocument/2006/relationships/hyperlink" Target="https://www.youtube.com/watch?v=n6RrNwZk_q8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l0Bessi2OQ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nnespanol.cnn.com/?s=la+inmigracion" TargetMode="External"/><Relationship Id="rId2" Type="http://schemas.openxmlformats.org/officeDocument/2006/relationships/hyperlink" Target="http://cnnespanol.cnn.com/tag/inmigrac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bc.com/mundo/search/?q=inmigracion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plus.google.com/u/0/communities/11206347586934367168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mf1bBAXp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8UEah__VOk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en-US" sz="5100" b="1">
                <a:latin typeface="Leelawadee" panose="020B0502040204020203" pitchFamily="34" charset="-34"/>
                <a:cs typeface="Leelawadee" panose="020B0502040204020203" pitchFamily="34" charset="-34"/>
              </a:rPr>
              <a:t>Los </a:t>
            </a:r>
            <a:r>
              <a:rPr lang="en-US" sz="5100" b="1" err="1">
                <a:latin typeface="Leelawadee" panose="020B0502040204020203" pitchFamily="34" charset="-34"/>
                <a:cs typeface="Leelawadee" panose="020B0502040204020203" pitchFamily="34" charset="-34"/>
              </a:rPr>
              <a:t>Desafíos</a:t>
            </a:r>
            <a:r>
              <a:rPr lang="en-US" sz="5100" b="1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5100" b="1" err="1">
                <a:latin typeface="Leelawadee" panose="020B0502040204020203" pitchFamily="34" charset="-34"/>
                <a:cs typeface="Leelawadee" panose="020B0502040204020203" pitchFamily="34" charset="-34"/>
              </a:rPr>
              <a:t>Mundiales</a:t>
            </a:r>
            <a:endParaRPr lang="en-US" sz="5100" b="1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en-US" sz="2000"/>
              <a:t>Señorita Harris</a:t>
            </a:r>
          </a:p>
          <a:p>
            <a:pPr algn="l"/>
            <a:r>
              <a:rPr lang="en-US" sz="2000"/>
              <a:t>McQueen High School</a:t>
            </a:r>
          </a:p>
          <a:p>
            <a:pPr algn="l"/>
            <a:r>
              <a:rPr lang="en-US" sz="2000"/>
              <a:t>AP Spanish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53DC8-7395-9849-BB5F-2C11CBDC3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06" b="18094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546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295" y="358589"/>
            <a:ext cx="9371949" cy="118356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Repaso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 de </a:t>
            </a:r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los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mandatos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 UD./UDS./NOSOTROS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err="1"/>
              <a:t>Mandato</a:t>
            </a:r>
            <a:r>
              <a:rPr lang="en-US" sz="3200" b="1" dirty="0"/>
              <a:t> </a:t>
            </a:r>
            <a:r>
              <a:rPr lang="en-US" sz="3200" b="1" dirty="0" err="1"/>
              <a:t>Ud</a:t>
            </a:r>
            <a:r>
              <a:rPr lang="en-US" sz="3200" b="1" dirty="0"/>
              <a:t>/</a:t>
            </a:r>
            <a:r>
              <a:rPr lang="en-US" sz="3200" b="1" dirty="0" err="1"/>
              <a:t>Uds</a:t>
            </a:r>
            <a:r>
              <a:rPr lang="en-US" sz="3200" b="1" dirty="0"/>
              <a:t>./</a:t>
            </a:r>
            <a:r>
              <a:rPr lang="en-US" sz="3200" b="1" dirty="0" err="1"/>
              <a:t>nosotros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92D050"/>
                </a:solidFill>
              </a:rPr>
              <a:t>afirmativo</a:t>
            </a:r>
            <a:r>
              <a:rPr lang="en-US" sz="3200" b="1" dirty="0"/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negativo</a:t>
            </a:r>
            <a:r>
              <a:rPr lang="en-US" sz="3200" dirty="0"/>
              <a:t>:</a:t>
            </a:r>
          </a:p>
          <a:p>
            <a:r>
              <a:rPr lang="en-US" sz="3200" dirty="0"/>
              <a:t>Forma </a:t>
            </a:r>
            <a:r>
              <a:rPr lang="en-US" sz="3200" b="1" u="sng" dirty="0"/>
              <a:t>SUBJUNTIVO</a:t>
            </a:r>
          </a:p>
          <a:p>
            <a:r>
              <a:rPr lang="en-US" sz="3200" dirty="0" err="1"/>
              <a:t>Ejemplos</a:t>
            </a:r>
            <a:r>
              <a:rPr lang="en-US" sz="3200" dirty="0"/>
              <a:t> </a:t>
            </a:r>
          </a:p>
          <a:p>
            <a:r>
              <a:rPr lang="en-US" sz="3200" b="1" dirty="0"/>
              <a:t>COM</a:t>
            </a:r>
            <a:r>
              <a:rPr lang="en-US" sz="3200" b="1" dirty="0">
                <a:solidFill>
                  <a:srgbClr val="00B0F0"/>
                </a:solidFill>
              </a:rPr>
              <a:t>ER</a:t>
            </a:r>
            <a:r>
              <a:rPr lang="en-US" sz="3200" dirty="0"/>
              <a:t>: com</a:t>
            </a:r>
            <a:r>
              <a:rPr lang="en-US" sz="3200" dirty="0">
                <a:solidFill>
                  <a:srgbClr val="92D050"/>
                </a:solidFill>
              </a:rPr>
              <a:t>a</a:t>
            </a:r>
            <a:r>
              <a:rPr lang="en-US" sz="3200" dirty="0"/>
              <a:t>/no com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, </a:t>
            </a:r>
          </a:p>
          <a:p>
            <a:r>
              <a:rPr lang="en-US" sz="3200" b="1" dirty="0"/>
              <a:t>BAIL</a:t>
            </a:r>
            <a:r>
              <a:rPr lang="en-US" sz="3200" b="1" dirty="0">
                <a:solidFill>
                  <a:srgbClr val="00B0F0"/>
                </a:solidFill>
              </a:rPr>
              <a:t>AR</a:t>
            </a:r>
            <a:r>
              <a:rPr lang="en-US" sz="3200" dirty="0"/>
              <a:t>: </a:t>
            </a:r>
            <a:r>
              <a:rPr lang="en-US" sz="3200" dirty="0" err="1"/>
              <a:t>bail</a:t>
            </a:r>
            <a:r>
              <a:rPr lang="en-US" sz="3200" dirty="0" err="1">
                <a:solidFill>
                  <a:srgbClr val="92D050"/>
                </a:solidFill>
              </a:rPr>
              <a:t>e</a:t>
            </a:r>
            <a:r>
              <a:rPr lang="en-US" sz="3200" dirty="0"/>
              <a:t>/no </a:t>
            </a:r>
            <a:r>
              <a:rPr lang="en-US" sz="3200" dirty="0" err="1"/>
              <a:t>bail</a:t>
            </a:r>
            <a:r>
              <a:rPr lang="en-US" sz="3200" dirty="0" err="1">
                <a:solidFill>
                  <a:srgbClr val="FF0000"/>
                </a:solidFill>
              </a:rPr>
              <a:t>e</a:t>
            </a:r>
            <a:r>
              <a:rPr lang="en-US" sz="3200" dirty="0"/>
              <a:t>, </a:t>
            </a:r>
          </a:p>
          <a:p>
            <a:r>
              <a:rPr lang="en-US" sz="3200" b="1" dirty="0"/>
              <a:t>ESCRIB</a:t>
            </a:r>
            <a:r>
              <a:rPr lang="en-US" sz="3200" b="1" dirty="0">
                <a:solidFill>
                  <a:srgbClr val="00B0F0"/>
                </a:solidFill>
              </a:rPr>
              <a:t>IR</a:t>
            </a:r>
            <a:r>
              <a:rPr lang="en-US" sz="3200" dirty="0"/>
              <a:t>: </a:t>
            </a:r>
            <a:r>
              <a:rPr lang="en-US" sz="3200" dirty="0" err="1"/>
              <a:t>escrib</a:t>
            </a:r>
            <a:r>
              <a:rPr lang="en-US" sz="3200" dirty="0" err="1">
                <a:solidFill>
                  <a:srgbClr val="92D050"/>
                </a:solidFill>
              </a:rPr>
              <a:t>a</a:t>
            </a:r>
            <a:r>
              <a:rPr lang="en-US" sz="3200" dirty="0"/>
              <a:t>/no </a:t>
            </a:r>
            <a:r>
              <a:rPr lang="en-US" sz="3200" dirty="0" err="1"/>
              <a:t>escrib</a:t>
            </a:r>
            <a:r>
              <a:rPr lang="en-US" sz="3200" dirty="0" err="1">
                <a:solidFill>
                  <a:srgbClr val="FF0000"/>
                </a:solidFill>
              </a:rPr>
              <a:t>a</a:t>
            </a:r>
            <a:r>
              <a:rPr lang="en-US" sz="3200" dirty="0"/>
              <a:t>, </a:t>
            </a:r>
          </a:p>
          <a:p>
            <a:r>
              <a:rPr lang="en-US" sz="3200" b="1" dirty="0"/>
              <a:t>CEPILL</a:t>
            </a:r>
            <a:r>
              <a:rPr lang="en-US" sz="3200" b="1" dirty="0">
                <a:solidFill>
                  <a:srgbClr val="00B0F0"/>
                </a:solidFill>
              </a:rPr>
              <a:t>ARSE</a:t>
            </a:r>
            <a:r>
              <a:rPr lang="en-US" sz="3200" dirty="0"/>
              <a:t>: </a:t>
            </a:r>
            <a:r>
              <a:rPr lang="en-US" sz="3200" dirty="0" err="1"/>
              <a:t>cepíll</a:t>
            </a:r>
            <a:r>
              <a:rPr lang="en-US" sz="3200" dirty="0" err="1">
                <a:solidFill>
                  <a:srgbClr val="92D050"/>
                </a:solidFill>
              </a:rPr>
              <a:t>e</a:t>
            </a:r>
            <a:r>
              <a:rPr lang="en-US" sz="3200" dirty="0" err="1"/>
              <a:t>se</a:t>
            </a:r>
            <a:r>
              <a:rPr lang="en-US" sz="3200" dirty="0"/>
              <a:t>, no se </a:t>
            </a:r>
            <a:r>
              <a:rPr lang="en-US" sz="3200" dirty="0" err="1"/>
              <a:t>cepill</a:t>
            </a:r>
            <a:r>
              <a:rPr lang="en-US" sz="3200" dirty="0" err="1">
                <a:solidFill>
                  <a:srgbClr val="FF0000"/>
                </a:solidFill>
              </a:rPr>
              <a:t>e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8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4D7EF-8D1F-6640-B65D-5D9AC350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6" y="802955"/>
            <a:ext cx="5457205" cy="176095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Juego</a:t>
            </a:r>
            <a:r>
              <a:rPr lang="en-US" b="1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br>
              <a:rPr lang="en-US" b="1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b="1" dirty="0" err="1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Mandatos</a:t>
            </a:r>
            <a:r>
              <a:rPr lang="en-US" b="1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Tú y dados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2C0BD-3C29-0542-9794-0F08A2390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r="-2" b="338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DBE23-C5E9-364B-9D10-AE6606BFD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rgbClr val="000000"/>
                </a:solidFill>
                <a:hlinkClick r:id="rId4"/>
              </a:rPr>
              <a:t>https://1drv.ms/w/s!AkbQDobG9uULjX-1-EjA-fxFBLYr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091" b="9091"/>
          <a:stretch/>
        </p:blipFill>
        <p:spPr>
          <a:xfrm>
            <a:off x="20" y="824762"/>
            <a:ext cx="12191980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76" y="900467"/>
            <a:ext cx="10331823" cy="2461302"/>
          </a:xfrm>
        </p:spPr>
        <p:txBody>
          <a:bodyPr anchor="t">
            <a:normAutofit/>
          </a:bodyPr>
          <a:lstStyle/>
          <a:p>
            <a:r>
              <a:rPr lang="en-US" sz="3600" dirty="0" err="1">
                <a:solidFill>
                  <a:srgbClr val="FFFF00"/>
                </a:solidFill>
              </a:rPr>
              <a:t>Lista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por</a:t>
            </a:r>
            <a:r>
              <a:rPr lang="en-US" sz="3600" dirty="0">
                <a:solidFill>
                  <a:srgbClr val="FFFF00"/>
                </a:solidFill>
              </a:rPr>
              <a:t> lo </a:t>
            </a:r>
            <a:r>
              <a:rPr lang="en-US" sz="3600" dirty="0" err="1">
                <a:solidFill>
                  <a:srgbClr val="FFFF00"/>
                </a:solidFill>
              </a:rPr>
              <a:t>menos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u="sng" dirty="0">
                <a:solidFill>
                  <a:srgbClr val="FFFF00"/>
                </a:solidFill>
              </a:rPr>
              <a:t>10 </a:t>
            </a:r>
            <a:r>
              <a:rPr lang="en-US" sz="3600" u="sng" dirty="0" err="1">
                <a:solidFill>
                  <a:srgbClr val="FFFF00"/>
                </a:solidFill>
              </a:rPr>
              <a:t>mandatos</a:t>
            </a:r>
            <a:r>
              <a:rPr lang="en-US" sz="3600" u="sng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que </a:t>
            </a:r>
            <a:r>
              <a:rPr lang="en-US" sz="3600" dirty="0" err="1">
                <a:solidFill>
                  <a:srgbClr val="FFFF00"/>
                </a:solidFill>
              </a:rPr>
              <a:t>oyes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en</a:t>
            </a:r>
            <a:r>
              <a:rPr lang="en-US" sz="3600" dirty="0">
                <a:solidFill>
                  <a:srgbClr val="FFFF00"/>
                </a:solidFill>
              </a:rPr>
              <a:t> el video: </a:t>
            </a:r>
            <a:endParaRPr lang="en-US" sz="3600" dirty="0">
              <a:solidFill>
                <a:srgbClr val="FFFF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https://www.youtube.com/watch?v=T_VYLo-wqJ0</a:t>
            </a:r>
            <a:r>
              <a:rPr lang="en-US" sz="1600" dirty="0"/>
              <a:t> </a:t>
            </a:r>
            <a:r>
              <a:rPr lang="en-US" sz="1800" dirty="0"/>
              <a:t>(1:43)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3611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01" y="-60282"/>
            <a:ext cx="10350874" cy="1183566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Repaso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: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Clausulas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con 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102" y="1566000"/>
            <a:ext cx="11456098" cy="5063399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7030A0"/>
                </a:solidFill>
              </a:rPr>
              <a:t>Si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rgbClr val="92D050"/>
                </a:solidFill>
              </a:rPr>
              <a:t>+ </a:t>
            </a:r>
            <a:r>
              <a:rPr lang="en-US" sz="3200" b="1" dirty="0" err="1">
                <a:solidFill>
                  <a:srgbClr val="92D050"/>
                </a:solidFill>
              </a:rPr>
              <a:t>imperfecto</a:t>
            </a:r>
            <a:r>
              <a:rPr lang="en-US" sz="3200" b="1" dirty="0">
                <a:solidFill>
                  <a:srgbClr val="92D050"/>
                </a:solidFill>
              </a:rPr>
              <a:t> del </a:t>
            </a:r>
            <a:r>
              <a:rPr lang="en-US" sz="3200" b="1" dirty="0" err="1">
                <a:solidFill>
                  <a:srgbClr val="92D050"/>
                </a:solidFill>
              </a:rPr>
              <a:t>subjuntivo</a:t>
            </a:r>
            <a:r>
              <a:rPr lang="en-US" sz="3200" b="1" dirty="0">
                <a:solidFill>
                  <a:srgbClr val="92D050"/>
                </a:solidFill>
              </a:rPr>
              <a:t> (</a:t>
            </a:r>
            <a:r>
              <a:rPr lang="en-US" sz="3200" b="1" dirty="0">
                <a:solidFill>
                  <a:srgbClr val="0070C0"/>
                </a:solidFill>
              </a:rPr>
              <a:t>-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92D050"/>
                </a:solidFill>
              </a:rPr>
              <a:t>)                  </a:t>
            </a:r>
            <a:r>
              <a:rPr lang="en-US" sz="3200" b="1" dirty="0" err="1">
                <a:solidFill>
                  <a:srgbClr val="92D050"/>
                </a:solidFill>
              </a:rPr>
              <a:t>condicional</a:t>
            </a:r>
            <a:r>
              <a:rPr lang="en-US" sz="3200" b="1" dirty="0">
                <a:solidFill>
                  <a:srgbClr val="92D050"/>
                </a:solidFill>
              </a:rPr>
              <a:t> (</a:t>
            </a:r>
            <a:r>
              <a:rPr lang="en-US" sz="3200" b="1" dirty="0">
                <a:solidFill>
                  <a:srgbClr val="C00000"/>
                </a:solidFill>
              </a:rPr>
              <a:t>-</a:t>
            </a:r>
            <a:r>
              <a:rPr lang="en-US" sz="3200" b="1" dirty="0" err="1">
                <a:solidFill>
                  <a:srgbClr val="C00000"/>
                </a:solidFill>
              </a:rPr>
              <a:t>ía</a:t>
            </a:r>
            <a:r>
              <a:rPr lang="en-US" sz="3200" b="1" dirty="0">
                <a:solidFill>
                  <a:srgbClr val="92D050"/>
                </a:solidFill>
              </a:rPr>
              <a:t>)</a:t>
            </a:r>
          </a:p>
          <a:p>
            <a:r>
              <a:rPr lang="en-US" sz="3200" b="1" u="sng" dirty="0" err="1"/>
              <a:t>Imperfecto</a:t>
            </a:r>
            <a:r>
              <a:rPr lang="en-US" sz="3200" b="1" u="sng" dirty="0"/>
              <a:t> del </a:t>
            </a:r>
            <a:r>
              <a:rPr lang="en-US" sz="3200" b="1" u="sng" dirty="0" err="1"/>
              <a:t>subjuntivo</a:t>
            </a:r>
            <a:r>
              <a:rPr lang="en-US" sz="3200" dirty="0"/>
              <a:t>:</a:t>
            </a:r>
          </a:p>
          <a:p>
            <a:r>
              <a:rPr lang="en-US" sz="3200" dirty="0" err="1"/>
              <a:t>Ellos</a:t>
            </a:r>
            <a:r>
              <a:rPr lang="en-US" sz="3200" dirty="0"/>
              <a:t> – </a:t>
            </a:r>
            <a:r>
              <a:rPr lang="en-US" sz="3200" dirty="0" err="1"/>
              <a:t>pretérito</a:t>
            </a:r>
            <a:endParaRPr lang="en-US" sz="3200" dirty="0"/>
          </a:p>
          <a:p>
            <a:r>
              <a:rPr lang="en-US" sz="3200" dirty="0" err="1"/>
              <a:t>quita</a:t>
            </a:r>
            <a:r>
              <a:rPr lang="en-US" sz="3200" dirty="0"/>
              <a:t> – RON</a:t>
            </a:r>
          </a:p>
          <a:p>
            <a:r>
              <a:rPr lang="en-US" sz="3200" dirty="0" err="1"/>
              <a:t>añade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–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, -</a:t>
            </a:r>
            <a:r>
              <a:rPr lang="en-US" sz="3200" b="1" dirty="0" err="1">
                <a:solidFill>
                  <a:srgbClr val="0070C0"/>
                </a:solidFill>
              </a:rPr>
              <a:t>ras</a:t>
            </a:r>
            <a:r>
              <a:rPr lang="en-US" sz="3200" b="1" dirty="0">
                <a:solidFill>
                  <a:srgbClr val="0070C0"/>
                </a:solidFill>
              </a:rPr>
              <a:t>, -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, -’</a:t>
            </a:r>
            <a:r>
              <a:rPr lang="en-US" sz="3200" b="1" dirty="0" err="1">
                <a:solidFill>
                  <a:srgbClr val="0070C0"/>
                </a:solidFill>
              </a:rPr>
              <a:t>ramos</a:t>
            </a:r>
            <a:r>
              <a:rPr lang="en-US" sz="3200" b="1" dirty="0">
                <a:solidFill>
                  <a:srgbClr val="0070C0"/>
                </a:solidFill>
              </a:rPr>
              <a:t>, -</a:t>
            </a:r>
            <a:r>
              <a:rPr lang="en-US" sz="3200" b="1" dirty="0" err="1">
                <a:solidFill>
                  <a:srgbClr val="0070C0"/>
                </a:solidFill>
              </a:rPr>
              <a:t>rais</a:t>
            </a:r>
            <a:r>
              <a:rPr lang="en-US" sz="3200" b="1" dirty="0">
                <a:solidFill>
                  <a:srgbClr val="0070C0"/>
                </a:solidFill>
              </a:rPr>
              <a:t>, -ran</a:t>
            </a:r>
          </a:p>
          <a:p>
            <a:r>
              <a:rPr lang="en-US" sz="3200" b="1" u="sng" dirty="0" err="1"/>
              <a:t>Condicional</a:t>
            </a:r>
            <a:r>
              <a:rPr lang="en-US" sz="3200" dirty="0"/>
              <a:t>:</a:t>
            </a:r>
          </a:p>
          <a:p>
            <a:r>
              <a:rPr lang="en-US" sz="3200" dirty="0" err="1"/>
              <a:t>Infinitivo</a:t>
            </a:r>
            <a:r>
              <a:rPr lang="en-US" sz="3200" dirty="0"/>
              <a:t> (o </a:t>
            </a:r>
            <a:r>
              <a:rPr lang="en-US" sz="3200" dirty="0" err="1"/>
              <a:t>raiz</a:t>
            </a:r>
            <a:r>
              <a:rPr lang="en-US" sz="3200" dirty="0"/>
              <a:t> irregular) + </a:t>
            </a:r>
            <a:r>
              <a:rPr lang="en-US" sz="3200" b="1" dirty="0">
                <a:solidFill>
                  <a:srgbClr val="C00000"/>
                </a:solidFill>
              </a:rPr>
              <a:t>-</a:t>
            </a:r>
            <a:r>
              <a:rPr lang="en-US" sz="3200" b="1" dirty="0" err="1">
                <a:solidFill>
                  <a:srgbClr val="C00000"/>
                </a:solidFill>
              </a:rPr>
              <a:t>ía</a:t>
            </a:r>
            <a:r>
              <a:rPr lang="en-US" sz="3200" b="1" dirty="0">
                <a:solidFill>
                  <a:srgbClr val="C00000"/>
                </a:solidFill>
              </a:rPr>
              <a:t>, -</a:t>
            </a:r>
            <a:r>
              <a:rPr lang="en-US" sz="3200" b="1" dirty="0" err="1">
                <a:solidFill>
                  <a:srgbClr val="C00000"/>
                </a:solidFill>
              </a:rPr>
              <a:t>ías</a:t>
            </a:r>
            <a:r>
              <a:rPr lang="en-US" sz="3200" b="1" dirty="0">
                <a:solidFill>
                  <a:srgbClr val="C00000"/>
                </a:solidFill>
              </a:rPr>
              <a:t>, -</a:t>
            </a:r>
            <a:r>
              <a:rPr lang="en-US" sz="3200" b="1" dirty="0" err="1">
                <a:solidFill>
                  <a:srgbClr val="C00000"/>
                </a:solidFill>
              </a:rPr>
              <a:t>ía</a:t>
            </a:r>
            <a:r>
              <a:rPr lang="en-US" sz="3200" b="1" dirty="0">
                <a:solidFill>
                  <a:srgbClr val="C00000"/>
                </a:solidFill>
              </a:rPr>
              <a:t>, -</a:t>
            </a:r>
            <a:r>
              <a:rPr lang="en-US" sz="3200" b="1" dirty="0" err="1">
                <a:solidFill>
                  <a:srgbClr val="C00000"/>
                </a:solidFill>
              </a:rPr>
              <a:t>íamos</a:t>
            </a:r>
            <a:r>
              <a:rPr lang="en-US" sz="3200" b="1" dirty="0">
                <a:solidFill>
                  <a:srgbClr val="C00000"/>
                </a:solidFill>
              </a:rPr>
              <a:t>, -</a:t>
            </a:r>
            <a:r>
              <a:rPr lang="en-US" sz="3200" b="1" dirty="0" err="1">
                <a:solidFill>
                  <a:srgbClr val="C00000"/>
                </a:solidFill>
              </a:rPr>
              <a:t>íais</a:t>
            </a:r>
            <a:r>
              <a:rPr lang="en-US" sz="3200" b="1" dirty="0">
                <a:solidFill>
                  <a:srgbClr val="C00000"/>
                </a:solidFill>
              </a:rPr>
              <a:t>, -</a:t>
            </a:r>
            <a:r>
              <a:rPr lang="en-US" sz="3200" b="1" dirty="0" err="1">
                <a:solidFill>
                  <a:srgbClr val="C00000"/>
                </a:solidFill>
              </a:rPr>
              <a:t>ían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7030A0"/>
                </a:solidFill>
              </a:rPr>
              <a:t>Si</a:t>
            </a:r>
            <a:r>
              <a:rPr lang="en-US" sz="3200" dirty="0"/>
              <a:t> </a:t>
            </a:r>
            <a:r>
              <a:rPr lang="en-US" sz="3200" dirty="0" err="1"/>
              <a:t>pudie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dirty="0"/>
              <a:t>, </a:t>
            </a:r>
            <a:r>
              <a:rPr lang="en-US" sz="3200" dirty="0" err="1"/>
              <a:t>dormir</a:t>
            </a:r>
            <a:r>
              <a:rPr lang="en-US" sz="3200" b="1" dirty="0" err="1">
                <a:solidFill>
                  <a:srgbClr val="C00000"/>
                </a:solidFill>
              </a:rPr>
              <a:t>ía</a:t>
            </a:r>
            <a:r>
              <a:rPr lang="en-US" sz="3200" dirty="0"/>
              <a:t> </a:t>
            </a:r>
            <a:r>
              <a:rPr lang="en-US" sz="3200" dirty="0" err="1"/>
              <a:t>ahorita</a:t>
            </a:r>
            <a:r>
              <a:rPr lang="en-US" sz="3200" dirty="0"/>
              <a:t>. </a:t>
            </a:r>
          </a:p>
          <a:p>
            <a:r>
              <a:rPr lang="en-US" sz="3200" dirty="0">
                <a:solidFill>
                  <a:srgbClr val="7030A0"/>
                </a:solidFill>
              </a:rPr>
              <a:t>Si</a:t>
            </a:r>
            <a:r>
              <a:rPr lang="en-US" sz="3200" dirty="0"/>
              <a:t> </a:t>
            </a:r>
            <a:r>
              <a:rPr lang="en-US" sz="3200" dirty="0" err="1"/>
              <a:t>tuvie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dirty="0"/>
              <a:t> el </a:t>
            </a:r>
            <a:r>
              <a:rPr lang="en-US" sz="3200" dirty="0" err="1"/>
              <a:t>dinero</a:t>
            </a:r>
            <a:r>
              <a:rPr lang="en-US" sz="3200" dirty="0"/>
              <a:t>, </a:t>
            </a:r>
            <a:r>
              <a:rPr lang="en-US" sz="3200" dirty="0" err="1"/>
              <a:t>viajar</a:t>
            </a:r>
            <a:r>
              <a:rPr lang="en-US" sz="3200" b="1" dirty="0" err="1">
                <a:solidFill>
                  <a:srgbClr val="C00000"/>
                </a:solidFill>
              </a:rPr>
              <a:t>ía</a:t>
            </a:r>
            <a:r>
              <a:rPr lang="en-US" sz="3200" dirty="0"/>
              <a:t> </a:t>
            </a:r>
            <a:r>
              <a:rPr lang="en-US" sz="3200" dirty="0" err="1"/>
              <a:t>por</a:t>
            </a:r>
            <a:r>
              <a:rPr lang="en-US" sz="3200" dirty="0"/>
              <a:t> </a:t>
            </a:r>
            <a:r>
              <a:rPr lang="en-US" sz="3200" dirty="0" err="1"/>
              <a:t>todo</a:t>
            </a:r>
            <a:r>
              <a:rPr lang="en-US" sz="3200" dirty="0"/>
              <a:t> el </a:t>
            </a:r>
            <a:r>
              <a:rPr lang="en-US" sz="3200" dirty="0" err="1"/>
              <a:t>mundo</a:t>
            </a:r>
            <a:r>
              <a:rPr lang="en-US" sz="3200" dirty="0"/>
              <a:t>. 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6864864" y="1675377"/>
            <a:ext cx="982134" cy="3725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144" y="430018"/>
            <a:ext cx="10155441" cy="1183566"/>
          </a:xfrm>
        </p:spPr>
        <p:txBody>
          <a:bodyPr>
            <a:noAutofit/>
          </a:bodyPr>
          <a:lstStyle/>
          <a:p>
            <a:r>
              <a:rPr lang="en-US" b="1" dirty="0"/>
              <a:t>Escribe la la </a:t>
            </a:r>
            <a:r>
              <a:rPr lang="en-US" b="1" dirty="0" err="1"/>
              <a:t>siguiente</a:t>
            </a:r>
            <a:r>
              <a:rPr lang="en-US" b="1" dirty="0"/>
              <a:t> </a:t>
            </a:r>
            <a:r>
              <a:rPr lang="en-US" b="1" dirty="0" err="1"/>
              <a:t>frase</a:t>
            </a:r>
            <a:r>
              <a:rPr lang="en-US" b="1" dirty="0"/>
              <a:t>… </a:t>
            </a:r>
            <a:br>
              <a:rPr lang="en-US" b="1" dirty="0"/>
            </a:br>
            <a:r>
              <a:rPr lang="en-US" b="1" dirty="0"/>
              <a:t>Mira la imagen y </a:t>
            </a:r>
            <a:r>
              <a:rPr lang="en-US" b="1" dirty="0" err="1">
                <a:solidFill>
                  <a:srgbClr val="FF0000"/>
                </a:solidFill>
              </a:rPr>
              <a:t>graba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4-5 </a:t>
            </a:r>
            <a:r>
              <a:rPr lang="en-US" b="1" dirty="0" err="1"/>
              <a:t>frases</a:t>
            </a:r>
            <a:r>
              <a:rPr lang="en-US" b="1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144" y="2237318"/>
            <a:ext cx="11319856" cy="462068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Si</a:t>
            </a:r>
            <a:r>
              <a:rPr lang="en-US" sz="3600" dirty="0"/>
              <a:t> </a:t>
            </a:r>
            <a:r>
              <a:rPr lang="en-US" sz="3600" dirty="0" err="1"/>
              <a:t>yo</a:t>
            </a:r>
            <a:r>
              <a:rPr lang="en-US" sz="3600" dirty="0"/>
              <a:t> </a:t>
            </a:r>
            <a:r>
              <a:rPr lang="en-US" sz="3600" b="1" dirty="0" err="1"/>
              <a:t>tir</a:t>
            </a:r>
            <a:r>
              <a:rPr lang="en-US" sz="3600" b="1" dirty="0" err="1">
                <a:solidFill>
                  <a:srgbClr val="0070C0"/>
                </a:solidFill>
              </a:rPr>
              <a:t>ara</a:t>
            </a:r>
            <a:r>
              <a:rPr lang="en-US" sz="3600" b="1" dirty="0"/>
              <a:t> </a:t>
            </a:r>
            <a:r>
              <a:rPr lang="en-US" sz="3600" dirty="0"/>
              <a:t>______</a:t>
            </a:r>
            <a:r>
              <a:rPr lang="en-US" sz="3600" dirty="0" err="1"/>
              <a:t>en</a:t>
            </a:r>
            <a:r>
              <a:rPr lang="en-US" sz="3600" dirty="0"/>
              <a:t> el </a:t>
            </a:r>
            <a:r>
              <a:rPr lang="en-US" sz="3600" dirty="0" err="1"/>
              <a:t>suelo</a:t>
            </a:r>
            <a:r>
              <a:rPr lang="en-US" sz="3600" dirty="0"/>
              <a:t>, </a:t>
            </a:r>
            <a:r>
              <a:rPr lang="en-US" sz="3600" b="1" dirty="0" err="1"/>
              <a:t>degradar</a:t>
            </a:r>
            <a:r>
              <a:rPr lang="en-US" sz="3600" b="1" dirty="0" err="1">
                <a:solidFill>
                  <a:srgbClr val="C00000"/>
                </a:solidFill>
              </a:rPr>
              <a:t>ía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____ </a:t>
            </a:r>
            <a:r>
              <a:rPr lang="en-US" sz="3600" dirty="0" err="1"/>
              <a:t>años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797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k44.kn3.net/taringa/6/8/9/3/7/2/5/derek010/9DD.jpg?91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35" y="-32074"/>
            <a:ext cx="10350874" cy="692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30B963-D392-9745-AC4C-4CCDC19F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96" y="452460"/>
            <a:ext cx="8154904" cy="114068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El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Tiempo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futuro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– </a:t>
            </a:r>
            <a:r>
              <a:rPr lang="en-US" sz="36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“WILL + verb”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D05F181-823F-E845-8BA0-10D6ACAAB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859183"/>
            <a:ext cx="9144000" cy="1092200"/>
          </a:xfrm>
        </p:spPr>
        <p:txBody>
          <a:bodyPr/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800" dirty="0" err="1"/>
              <a:t>Utiliza</a:t>
            </a:r>
            <a:r>
              <a:rPr lang="en-US" sz="2800" dirty="0"/>
              <a:t> el </a:t>
            </a:r>
            <a:r>
              <a:rPr lang="en-US" sz="2800" dirty="0" err="1"/>
              <a:t>infinitivo</a:t>
            </a:r>
            <a:endParaRPr lang="en-US" sz="28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800" dirty="0" err="1"/>
              <a:t>Verbos</a:t>
            </a:r>
            <a:r>
              <a:rPr lang="en-US" sz="2800" dirty="0"/>
              <a:t> –AR, -ER, -IR </a:t>
            </a:r>
            <a:r>
              <a:rPr lang="en-US" sz="2800" dirty="0" err="1"/>
              <a:t>tienen</a:t>
            </a:r>
            <a:r>
              <a:rPr lang="en-US" sz="2800" dirty="0"/>
              <a:t> las </a:t>
            </a:r>
            <a:r>
              <a:rPr lang="en-US" sz="2800" dirty="0" err="1"/>
              <a:t>mismas</a:t>
            </a:r>
            <a:r>
              <a:rPr lang="en-US" sz="2800" dirty="0"/>
              <a:t> </a:t>
            </a:r>
            <a:r>
              <a:rPr lang="en-US" sz="2800" dirty="0" err="1"/>
              <a:t>terminaciones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B8448-D648-8A4C-BBE4-4A32CCE91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79696" y="3240507"/>
            <a:ext cx="3747692" cy="2190749"/>
          </a:xfrm>
        </p:spPr>
        <p:txBody>
          <a:bodyPr>
            <a:normAutofit/>
          </a:bodyPr>
          <a:lstStyle/>
          <a:p>
            <a:r>
              <a:rPr lang="es-ES" sz="3200" dirty="0"/>
              <a:t>yo hablar</a:t>
            </a:r>
            <a:r>
              <a:rPr lang="es-ES" sz="3200" dirty="0">
                <a:solidFill>
                  <a:srgbClr val="FF0000"/>
                </a:solidFill>
              </a:rPr>
              <a:t>é</a:t>
            </a:r>
            <a:r>
              <a:rPr lang="es-ES" sz="3200" dirty="0"/>
              <a:t>	</a:t>
            </a:r>
          </a:p>
          <a:p>
            <a:r>
              <a:rPr lang="es-ES" sz="3200" dirty="0"/>
              <a:t>tú hablar</a:t>
            </a:r>
            <a:r>
              <a:rPr lang="es-ES" sz="3200" dirty="0">
                <a:solidFill>
                  <a:srgbClr val="FF0000"/>
                </a:solidFill>
              </a:rPr>
              <a:t>ás</a:t>
            </a:r>
          </a:p>
          <a:p>
            <a:r>
              <a:rPr lang="es-ES" sz="3200" dirty="0"/>
              <a:t>él/ella/Ud. hablar</a:t>
            </a:r>
            <a:r>
              <a:rPr lang="es-ES" sz="3200" dirty="0">
                <a:solidFill>
                  <a:srgbClr val="FF0000"/>
                </a:solidFill>
              </a:rPr>
              <a:t>á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B68850-5AAE-1B41-9EE2-2CCE0C71E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36066" y="3240507"/>
            <a:ext cx="4731935" cy="2190749"/>
          </a:xfrm>
        </p:spPr>
        <p:txBody>
          <a:bodyPr>
            <a:normAutofit/>
          </a:bodyPr>
          <a:lstStyle/>
          <a:p>
            <a:r>
              <a:rPr lang="es-ES" sz="3200" dirty="0"/>
              <a:t>nosotros hablar</a:t>
            </a:r>
            <a:r>
              <a:rPr lang="es-ES" sz="3200" dirty="0">
                <a:solidFill>
                  <a:srgbClr val="FF0000"/>
                </a:solidFill>
              </a:rPr>
              <a:t>emos</a:t>
            </a:r>
          </a:p>
          <a:p>
            <a:r>
              <a:rPr lang="es-ES" sz="3200" dirty="0"/>
              <a:t>vosotros hablar</a:t>
            </a:r>
            <a:r>
              <a:rPr lang="es-ES" sz="3200" dirty="0">
                <a:solidFill>
                  <a:srgbClr val="FF0000"/>
                </a:solidFill>
              </a:rPr>
              <a:t>éis</a:t>
            </a:r>
          </a:p>
          <a:p>
            <a:r>
              <a:rPr lang="es-ES" sz="3200" dirty="0"/>
              <a:t>ellos/ellas/</a:t>
            </a:r>
            <a:r>
              <a:rPr lang="es-ES" sz="3200" dirty="0" err="1"/>
              <a:t>Uds.hablar</a:t>
            </a:r>
            <a:r>
              <a:rPr lang="es-ES" sz="3200" dirty="0" err="1">
                <a:solidFill>
                  <a:srgbClr val="FF0000"/>
                </a:solidFill>
              </a:rPr>
              <a:t>án</a:t>
            </a:r>
            <a:br>
              <a:rPr lang="es-ES" sz="3000" dirty="0"/>
            </a:br>
            <a:endParaRPr lang="en-US" sz="30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7E3FDC-C6C4-D54C-82E2-3D564EAB84AE}"/>
              </a:ext>
            </a:extLst>
          </p:cNvPr>
          <p:cNvSpPr txBox="1"/>
          <p:nvPr/>
        </p:nvSpPr>
        <p:spPr>
          <a:xfrm>
            <a:off x="5338012" y="238526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1336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4" grpId="0" build="p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EB918-3274-E849-A864-60BF822F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1" y="447876"/>
            <a:ext cx="10787447" cy="118063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Los </a:t>
            </a:r>
            <a:r>
              <a:rPr lang="en-US" sz="4000" b="1" dirty="0" err="1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irregulares</a:t>
            </a:r>
            <a:r>
              <a:rPr lang="en-US" sz="40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b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(</a:t>
            </a:r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desaparece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 la </a:t>
            </a:r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última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 “E” </a:t>
            </a:r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en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 el </a:t>
            </a:r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infinitivo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D99DD-EA8E-714C-8D4C-0D81C4AD2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5602" y="2133600"/>
            <a:ext cx="1879934" cy="3242176"/>
          </a:xfrm>
        </p:spPr>
        <p:txBody>
          <a:bodyPr>
            <a:noAutofit/>
          </a:bodyPr>
          <a:lstStyle/>
          <a:p>
            <a:r>
              <a:rPr lang="en-US" sz="3600" dirty="0"/>
              <a:t>caber</a:t>
            </a:r>
          </a:p>
          <a:p>
            <a:r>
              <a:rPr lang="en-US" sz="3600" dirty="0" err="1"/>
              <a:t>haber</a:t>
            </a:r>
            <a:endParaRPr lang="en-US" sz="3600" dirty="0"/>
          </a:p>
          <a:p>
            <a:r>
              <a:rPr lang="en-US" sz="3600" dirty="0" err="1"/>
              <a:t>poder</a:t>
            </a:r>
            <a:endParaRPr lang="en-US" sz="3600" dirty="0"/>
          </a:p>
          <a:p>
            <a:r>
              <a:rPr lang="en-US" sz="3600" dirty="0" err="1"/>
              <a:t>querer</a:t>
            </a:r>
            <a:endParaRPr lang="en-US" sz="3600" dirty="0"/>
          </a:p>
          <a:p>
            <a:r>
              <a:rPr lang="en-US" sz="3600" dirty="0"/>
              <a:t>saber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B2160-1C0B-954F-BF58-016A9D311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3637" y="2214813"/>
            <a:ext cx="3746499" cy="307975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cabr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</a:p>
          <a:p>
            <a:r>
              <a:rPr lang="en-US" sz="3600" dirty="0" err="1">
                <a:solidFill>
                  <a:srgbClr val="0070C0"/>
                </a:solidFill>
              </a:rPr>
              <a:t>habr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</a:p>
          <a:p>
            <a:r>
              <a:rPr lang="en-US" sz="3600" dirty="0" err="1">
                <a:solidFill>
                  <a:srgbClr val="0070C0"/>
                </a:solidFill>
              </a:rPr>
              <a:t>podr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</a:p>
          <a:p>
            <a:r>
              <a:rPr lang="en-US" sz="3600" dirty="0" err="1">
                <a:solidFill>
                  <a:srgbClr val="0070C0"/>
                </a:solidFill>
              </a:rPr>
              <a:t>querr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</a:p>
          <a:p>
            <a:r>
              <a:rPr lang="en-US" sz="3600" dirty="0" err="1">
                <a:solidFill>
                  <a:srgbClr val="0070C0"/>
                </a:solidFill>
              </a:rPr>
              <a:t>sabr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B0FFF-01B8-D248-99E8-4D342333D5E2}"/>
              </a:ext>
            </a:extLst>
          </p:cNvPr>
          <p:cNvSpPr txBox="1"/>
          <p:nvPr/>
        </p:nvSpPr>
        <p:spPr>
          <a:xfrm>
            <a:off x="6955028" y="2276976"/>
            <a:ext cx="1363202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é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</a:rPr>
              <a:t>ás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</a:rPr>
              <a:t>á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</a:rPr>
              <a:t>emos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</a:rPr>
              <a:t>éis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</a:rPr>
              <a:t>án</a:t>
            </a:r>
            <a:endParaRPr lang="en-US" sz="3600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50CBAEC-EC0F-4C44-B2E1-8295FAEEB44C}"/>
              </a:ext>
            </a:extLst>
          </p:cNvPr>
          <p:cNvSpPr/>
          <p:nvPr/>
        </p:nvSpPr>
        <p:spPr>
          <a:xfrm>
            <a:off x="5846033" y="2251576"/>
            <a:ext cx="914400" cy="31242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EB918-3274-E849-A864-60BF822F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41" y="304801"/>
            <a:ext cx="10305535" cy="1352549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Los </a:t>
            </a:r>
            <a:r>
              <a:rPr lang="en-US" sz="4000" b="1" dirty="0" err="1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irregulares</a:t>
            </a:r>
            <a:b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la </a:t>
            </a:r>
            <a:r>
              <a:rPr lang="en-US" sz="4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última</a:t>
            </a:r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“E” </a:t>
            </a:r>
            <a:r>
              <a:rPr lang="en-US" sz="4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en</a:t>
            </a:r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el </a:t>
            </a:r>
            <a:r>
              <a:rPr lang="en-US" sz="4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infinitivo</a:t>
            </a:r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cambia a </a:t>
            </a:r>
            <a:r>
              <a:rPr lang="en-US" sz="4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una</a:t>
            </a:r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“D”</a:t>
            </a: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D99DD-EA8E-714C-8D4C-0D81C4AD2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1" y="1976967"/>
            <a:ext cx="2421855" cy="3624069"/>
          </a:xfrm>
        </p:spPr>
        <p:txBody>
          <a:bodyPr>
            <a:normAutofit/>
          </a:bodyPr>
          <a:lstStyle/>
          <a:p>
            <a:r>
              <a:rPr lang="en-US" sz="3600" dirty="0" err="1"/>
              <a:t>pon</a:t>
            </a:r>
            <a:r>
              <a:rPr lang="en-US" sz="3600" strike="sngStrike" dirty="0" err="1"/>
              <a:t>e</a:t>
            </a:r>
            <a:r>
              <a:rPr lang="en-US" sz="3600" dirty="0" err="1"/>
              <a:t>r</a:t>
            </a:r>
            <a:endParaRPr lang="en-US" sz="3600" dirty="0"/>
          </a:p>
          <a:p>
            <a:r>
              <a:rPr lang="en-US" sz="3600" dirty="0" err="1"/>
              <a:t>sal</a:t>
            </a:r>
            <a:r>
              <a:rPr lang="en-US" sz="3600" strike="sngStrike" dirty="0" err="1"/>
              <a:t>i</a:t>
            </a:r>
            <a:r>
              <a:rPr lang="en-US" sz="3600" dirty="0" err="1"/>
              <a:t>r</a:t>
            </a:r>
            <a:endParaRPr lang="en-US" sz="3600" dirty="0"/>
          </a:p>
          <a:p>
            <a:r>
              <a:rPr lang="en-US" sz="3600" dirty="0" err="1"/>
              <a:t>ten</a:t>
            </a:r>
            <a:r>
              <a:rPr lang="en-US" sz="3600" strike="sngStrike" dirty="0" err="1"/>
              <a:t>e</a:t>
            </a:r>
            <a:r>
              <a:rPr lang="en-US" sz="3600" dirty="0" err="1"/>
              <a:t>r</a:t>
            </a:r>
            <a:endParaRPr lang="en-US" sz="3600" dirty="0"/>
          </a:p>
          <a:p>
            <a:r>
              <a:rPr lang="en-US" sz="3600" dirty="0" err="1"/>
              <a:t>val</a:t>
            </a:r>
            <a:r>
              <a:rPr lang="en-US" sz="3600" strike="sngStrike" dirty="0" err="1"/>
              <a:t>e</a:t>
            </a:r>
            <a:r>
              <a:rPr lang="en-US" sz="3600" dirty="0" err="1"/>
              <a:t>r</a:t>
            </a:r>
            <a:endParaRPr lang="en-US" sz="3600" dirty="0"/>
          </a:p>
          <a:p>
            <a:r>
              <a:rPr lang="en-US" sz="3600" dirty="0" err="1"/>
              <a:t>ven</a:t>
            </a:r>
            <a:r>
              <a:rPr lang="en-US" sz="3600" strike="sngStrike" dirty="0" err="1"/>
              <a:t>i</a:t>
            </a:r>
            <a:r>
              <a:rPr lang="en-US" sz="3600" dirty="0" err="1"/>
              <a:t>r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B2160-1C0B-954F-BF58-016A9D311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7505" y="1976967"/>
            <a:ext cx="2556295" cy="3409949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pondr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  <a:r>
              <a:rPr lang="en-US" sz="3600" dirty="0">
                <a:solidFill>
                  <a:srgbClr val="FFFF00"/>
                </a:solidFill>
              </a:rPr>
              <a:t>	</a:t>
            </a:r>
          </a:p>
          <a:p>
            <a:r>
              <a:rPr lang="en-US" sz="3600" dirty="0" err="1">
                <a:solidFill>
                  <a:srgbClr val="0070C0"/>
                </a:solidFill>
              </a:rPr>
              <a:t>saldr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</a:p>
          <a:p>
            <a:r>
              <a:rPr lang="en-US" sz="3600" dirty="0" err="1">
                <a:solidFill>
                  <a:srgbClr val="0070C0"/>
                </a:solidFill>
              </a:rPr>
              <a:t>tendr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</a:p>
          <a:p>
            <a:r>
              <a:rPr lang="en-US" sz="3600" dirty="0" err="1">
                <a:solidFill>
                  <a:srgbClr val="0070C0"/>
                </a:solidFill>
              </a:rPr>
              <a:t>valdr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</a:p>
          <a:p>
            <a:r>
              <a:rPr lang="en-US" sz="3600" dirty="0" err="1">
                <a:solidFill>
                  <a:srgbClr val="0070C0"/>
                </a:solidFill>
              </a:rPr>
              <a:t>vendr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BEEE5-C556-6841-BF4D-777A3E822308}"/>
              </a:ext>
            </a:extLst>
          </p:cNvPr>
          <p:cNvSpPr txBox="1"/>
          <p:nvPr/>
        </p:nvSpPr>
        <p:spPr>
          <a:xfrm>
            <a:off x="6729851" y="2402934"/>
            <a:ext cx="1508589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é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</a:rPr>
              <a:t>ás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</a:rPr>
              <a:t>á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</a:rPr>
              <a:t>emos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</a:rPr>
              <a:t>éis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err="1">
                <a:solidFill>
                  <a:srgbClr val="FF0000"/>
                </a:solidFill>
              </a:rPr>
              <a:t>án</a:t>
            </a:r>
            <a:endParaRPr lang="en-US" sz="3600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AFFDD4B-F3BF-DD44-A985-AC2CA4746232}"/>
              </a:ext>
            </a:extLst>
          </p:cNvPr>
          <p:cNvSpPr/>
          <p:nvPr/>
        </p:nvSpPr>
        <p:spPr>
          <a:xfrm>
            <a:off x="5638800" y="2369774"/>
            <a:ext cx="914400" cy="31242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EB918-3274-E849-A864-60BF822F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17" y="727790"/>
            <a:ext cx="6757261" cy="101441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Los </a:t>
            </a:r>
            <a:r>
              <a:rPr lang="en-US" sz="4000" b="1" dirty="0" err="1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irregulares</a:t>
            </a:r>
            <a:b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D99DD-EA8E-714C-8D4C-0D81C4AD2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2579" y="1963038"/>
            <a:ext cx="2670736" cy="3097024"/>
          </a:xfrm>
        </p:spPr>
        <p:txBody>
          <a:bodyPr>
            <a:normAutofit/>
          </a:bodyPr>
          <a:lstStyle/>
          <a:p>
            <a:r>
              <a:rPr lang="en-US" sz="3600" dirty="0" err="1"/>
              <a:t>hacer</a:t>
            </a:r>
            <a:endParaRPr lang="en-US" sz="3600" dirty="0"/>
          </a:p>
          <a:p>
            <a:r>
              <a:rPr lang="en-US" sz="3600" dirty="0" err="1"/>
              <a:t>decir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B2160-1C0B-954F-BF58-016A9D311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2928" y="2072928"/>
            <a:ext cx="2123072" cy="2877245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har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  <a:r>
              <a:rPr lang="en-US" sz="3600" dirty="0">
                <a:solidFill>
                  <a:srgbClr val="FFFF00"/>
                </a:solidFill>
              </a:rPr>
              <a:t>	</a:t>
            </a:r>
          </a:p>
          <a:p>
            <a:r>
              <a:rPr lang="en-US" sz="3600" dirty="0" err="1">
                <a:solidFill>
                  <a:srgbClr val="0070C0"/>
                </a:solidFill>
              </a:rPr>
              <a:t>dir</a:t>
            </a:r>
            <a:r>
              <a:rPr lang="en-US" sz="3600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BEEE5-C556-6841-BF4D-777A3E822308}"/>
              </a:ext>
            </a:extLst>
          </p:cNvPr>
          <p:cNvSpPr txBox="1"/>
          <p:nvPr/>
        </p:nvSpPr>
        <p:spPr>
          <a:xfrm>
            <a:off x="6362001" y="1963038"/>
            <a:ext cx="1373373" cy="456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é</a:t>
            </a:r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 err="1">
                <a:solidFill>
                  <a:srgbClr val="FF0000"/>
                </a:solidFill>
              </a:rPr>
              <a:t>ás</a:t>
            </a:r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 err="1">
                <a:solidFill>
                  <a:srgbClr val="FF0000"/>
                </a:solidFill>
              </a:rPr>
              <a:t>á</a:t>
            </a:r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 err="1">
                <a:solidFill>
                  <a:srgbClr val="FF0000"/>
                </a:solidFill>
              </a:rPr>
              <a:t>emos</a:t>
            </a:r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 err="1">
                <a:solidFill>
                  <a:srgbClr val="FF0000"/>
                </a:solidFill>
              </a:rPr>
              <a:t>éis</a:t>
            </a:r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 err="1">
                <a:solidFill>
                  <a:srgbClr val="FF0000"/>
                </a:solidFill>
              </a:rPr>
              <a:t>án</a:t>
            </a:r>
            <a:endParaRPr lang="en-US" sz="4000" dirty="0">
              <a:solidFill>
                <a:srgbClr val="FF0000"/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013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013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013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013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013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AFFDD4B-F3BF-DD44-A985-AC2CA4746232}"/>
              </a:ext>
            </a:extLst>
          </p:cNvPr>
          <p:cNvSpPr/>
          <p:nvPr/>
        </p:nvSpPr>
        <p:spPr>
          <a:xfrm>
            <a:off x="5346460" y="2514600"/>
            <a:ext cx="685800" cy="234315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907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35F778C-3561-A843-9D65-A00270568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Los </a:t>
            </a:r>
            <a:r>
              <a:rPr lang="en-US" sz="3600" b="1" i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temas</a:t>
            </a:r>
            <a:r>
              <a: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de </a:t>
            </a:r>
            <a:r>
              <a:rPr lang="en-US" sz="3600" b="1" i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medioambiente</a:t>
            </a:r>
            <a:endParaRPr lang="en-US" sz="3600" b="1" i="0" dirty="0">
              <a:solidFill>
                <a:schemeClr val="tx1">
                  <a:lumMod val="85000"/>
                  <a:lumOff val="1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87" y="543823"/>
            <a:ext cx="3230245" cy="4695442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Graba</a:t>
            </a:r>
            <a:r>
              <a:rPr lang="en-US" sz="3200" b="1" dirty="0"/>
              <a:t>: 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Cambia </a:t>
            </a:r>
            <a:r>
              <a:rPr lang="en-US" sz="3200" b="1" dirty="0" err="1"/>
              <a:t>los</a:t>
            </a:r>
            <a:r>
              <a:rPr lang="en-US" sz="3200" b="1" dirty="0"/>
              <a:t> </a:t>
            </a:r>
            <a:r>
              <a:rPr lang="en-US" sz="3200" b="1" dirty="0" err="1"/>
              <a:t>verbos</a:t>
            </a:r>
            <a:r>
              <a:rPr lang="en-US" sz="3200" b="1" dirty="0"/>
              <a:t> del </a:t>
            </a:r>
            <a:r>
              <a:rPr lang="en-US" sz="3200" b="1" u="sng" dirty="0" err="1"/>
              <a:t>pretérito</a:t>
            </a:r>
            <a:r>
              <a:rPr lang="en-US" sz="3200" b="1" u="sng" dirty="0"/>
              <a:t>/</a:t>
            </a:r>
            <a:br>
              <a:rPr lang="en-US" sz="3200" b="1" u="sng" dirty="0"/>
            </a:br>
            <a:r>
              <a:rPr lang="en-US" sz="3200" b="1" u="sng" dirty="0" err="1"/>
              <a:t>presente</a:t>
            </a:r>
            <a:r>
              <a:rPr lang="en-US" sz="3200" b="1" dirty="0"/>
              <a:t>  al </a:t>
            </a:r>
            <a:r>
              <a:rPr lang="en-US" sz="3200" b="1" u="sng" dirty="0" err="1">
                <a:solidFill>
                  <a:srgbClr val="00B050"/>
                </a:solidFill>
              </a:rPr>
              <a:t>futuro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/>
              <a:t>en</a:t>
            </a:r>
            <a:r>
              <a:rPr lang="en-US" sz="3200" b="1" dirty="0"/>
              <a:t> la forma </a:t>
            </a:r>
            <a:r>
              <a:rPr lang="en-US" sz="3200" b="1" dirty="0">
                <a:solidFill>
                  <a:srgbClr val="00B050"/>
                </a:solidFill>
              </a:rPr>
              <a:t>YO</a:t>
            </a:r>
            <a:r>
              <a:rPr lang="en-US" sz="3200" b="1" dirty="0"/>
              <a:t>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0936" y="-40275"/>
            <a:ext cx="6329064" cy="68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lentamiento Glob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80" y="54634"/>
            <a:ext cx="3773861" cy="698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49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959" y="-60282"/>
            <a:ext cx="9371949" cy="118356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ENCUESTA: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Contesta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Sí</a:t>
            </a:r>
            <a:r>
              <a:rPr lang="en-US" sz="3600" b="1" dirty="0">
                <a:solidFill>
                  <a:srgbClr val="00B05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o </a:t>
            </a:r>
            <a:r>
              <a:rPr lang="en-US" sz="3600" b="1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1101" y="1566000"/>
            <a:ext cx="11286766" cy="5063399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s-CO" sz="2800" dirty="0"/>
              <a:t>1. </a:t>
            </a:r>
            <a:r>
              <a:rPr lang="es-CO" sz="3200" dirty="0"/>
              <a:t>Siempre tengo el televisor encendido aunque no lo vea.</a:t>
            </a:r>
          </a:p>
          <a:p>
            <a:pPr>
              <a:lnSpc>
                <a:spcPct val="160000"/>
              </a:lnSpc>
            </a:pPr>
            <a:r>
              <a:rPr lang="es-CO" sz="3200" dirty="0"/>
              <a:t>2 . Siempre dejo la luz encendida aunque no esté en el cuarto.</a:t>
            </a:r>
          </a:p>
          <a:p>
            <a:pPr>
              <a:lnSpc>
                <a:spcPct val="160000"/>
              </a:lnSpc>
            </a:pPr>
            <a:r>
              <a:rPr lang="es-CO" sz="3200" dirty="0"/>
              <a:t>3. Dejo la llave abierta cuando me estoy cepillando los dientes.</a:t>
            </a:r>
          </a:p>
          <a:p>
            <a:pPr>
              <a:lnSpc>
                <a:spcPct val="160000"/>
              </a:lnSpc>
            </a:pPr>
            <a:r>
              <a:rPr lang="es-CO" sz="3200" dirty="0"/>
              <a:t>4. En casa regamos el jardín a cualquier hora.</a:t>
            </a:r>
          </a:p>
          <a:p>
            <a:pPr>
              <a:lnSpc>
                <a:spcPct val="160000"/>
              </a:lnSpc>
            </a:pPr>
            <a:r>
              <a:rPr lang="es-CO" sz="3200" dirty="0"/>
              <a:t>5. Pongo todo en la basura, incluyendo el papel y el plástico.</a:t>
            </a:r>
          </a:p>
        </p:txBody>
      </p:sp>
    </p:spTree>
    <p:extLst>
      <p:ext uri="{BB962C8B-B14F-4D97-AF65-F5344CB8AC3E}">
        <p14:creationId xmlns:p14="http://schemas.microsoft.com/office/powerpoint/2010/main" val="22103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432" y="-60282"/>
            <a:ext cx="9371949" cy="118356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ENCUESTA: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Contesta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Sí</a:t>
            </a:r>
            <a:r>
              <a:rPr lang="en-US" sz="3600" b="1" dirty="0">
                <a:solidFill>
                  <a:srgbClr val="00B05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o </a:t>
            </a:r>
            <a:r>
              <a:rPr lang="en-US" sz="3600" b="1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1101" y="1566001"/>
            <a:ext cx="11489966" cy="46206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CO" sz="3200" dirty="0"/>
              <a:t>6. Llevo mi propia bolsa a la tienda.</a:t>
            </a:r>
          </a:p>
          <a:p>
            <a:pPr>
              <a:lnSpc>
                <a:spcPct val="150000"/>
              </a:lnSpc>
            </a:pPr>
            <a:r>
              <a:rPr lang="es-CO" sz="3200" dirty="0"/>
              <a:t>7. Tiro el papel en cuanto me equivoco y no lo uso para otra cosa. </a:t>
            </a:r>
          </a:p>
          <a:p>
            <a:pPr>
              <a:lnSpc>
                <a:spcPct val="150000"/>
              </a:lnSpc>
            </a:pPr>
            <a:r>
              <a:rPr lang="es-CO" sz="3200" dirty="0"/>
              <a:t>8. Siempre seco la ropa en la secadora.</a:t>
            </a:r>
          </a:p>
          <a:p>
            <a:pPr>
              <a:lnSpc>
                <a:spcPct val="150000"/>
              </a:lnSpc>
            </a:pPr>
            <a:r>
              <a:rPr lang="es-CO" sz="3200" dirty="0"/>
              <a:t>9. Prefiero los coches grandes.</a:t>
            </a:r>
          </a:p>
          <a:p>
            <a:pPr>
              <a:lnSpc>
                <a:spcPct val="150000"/>
              </a:lnSpc>
            </a:pPr>
            <a:r>
              <a:rPr lang="es-CO" sz="3200" dirty="0"/>
              <a:t>10. En una fiesta uso un plato o vaso nuevo cada vez que me sirvo.</a:t>
            </a:r>
          </a:p>
        </p:txBody>
      </p:sp>
    </p:spTree>
    <p:extLst>
      <p:ext uri="{BB962C8B-B14F-4D97-AF65-F5344CB8AC3E}">
        <p14:creationId xmlns:p14="http://schemas.microsoft.com/office/powerpoint/2010/main" val="41540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67" y="248637"/>
            <a:ext cx="9371949" cy="1183566"/>
          </a:xfrm>
        </p:spPr>
        <p:txBody>
          <a:bodyPr/>
          <a:lstStyle/>
          <a:p>
            <a:r>
              <a:rPr lang="en-US" sz="3600" b="1" dirty="0" err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Preguntas</a:t>
            </a:r>
            <a:endParaRPr lang="en-US" b="1" dirty="0">
              <a:solidFill>
                <a:srgbClr val="FF000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67" y="1566001"/>
            <a:ext cx="11209866" cy="462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/>
              <a:t>Según</a:t>
            </a:r>
            <a:r>
              <a:rPr lang="en-US" sz="3600" dirty="0"/>
              <a:t> la </a:t>
            </a:r>
            <a:r>
              <a:rPr lang="en-US" sz="3600" dirty="0" err="1"/>
              <a:t>encuesta</a:t>
            </a:r>
            <a:r>
              <a:rPr lang="en-US" sz="3600" dirty="0"/>
              <a:t>…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600" dirty="0"/>
              <a:t>¿</a:t>
            </a:r>
            <a:r>
              <a:rPr lang="en-US" sz="3600" b="1" dirty="0" err="1"/>
              <a:t>Piensas</a:t>
            </a:r>
            <a:r>
              <a:rPr lang="en-US" sz="3600" b="1" dirty="0"/>
              <a:t> que </a:t>
            </a:r>
            <a:r>
              <a:rPr lang="en-US" sz="3600" b="1" dirty="0" err="1"/>
              <a:t>eres</a:t>
            </a:r>
            <a:r>
              <a:rPr lang="en-US" sz="3600" b="1" dirty="0"/>
              <a:t> </a:t>
            </a:r>
            <a:r>
              <a:rPr lang="en-US" sz="3600" dirty="0" err="1"/>
              <a:t>una</a:t>
            </a:r>
            <a:r>
              <a:rPr lang="en-US" sz="3600" dirty="0"/>
              <a:t> persona </a:t>
            </a:r>
            <a:r>
              <a:rPr lang="en-US" sz="3600" dirty="0" err="1"/>
              <a:t>preocupada</a:t>
            </a:r>
            <a:r>
              <a:rPr lang="en-US" sz="3600" dirty="0"/>
              <a:t> </a:t>
            </a:r>
            <a:r>
              <a:rPr lang="en-US" sz="3600" dirty="0" err="1"/>
              <a:t>por</a:t>
            </a:r>
            <a:r>
              <a:rPr lang="en-US" sz="3600" dirty="0"/>
              <a:t> los </a:t>
            </a:r>
            <a:r>
              <a:rPr lang="en-US" sz="3600" dirty="0" err="1"/>
              <a:t>temas</a:t>
            </a:r>
            <a:r>
              <a:rPr lang="en-US" sz="3600" dirty="0"/>
              <a:t> del </a:t>
            </a:r>
            <a:r>
              <a:rPr lang="en-US" sz="3600" dirty="0" err="1"/>
              <a:t>medio</a:t>
            </a:r>
            <a:r>
              <a:rPr lang="en-US" sz="3600" dirty="0"/>
              <a:t> </a:t>
            </a:r>
            <a:r>
              <a:rPr lang="en-US" sz="3600" dirty="0" err="1"/>
              <a:t>ambiente</a:t>
            </a:r>
            <a:r>
              <a:rPr lang="en-US" sz="3600" dirty="0"/>
              <a:t>? </a:t>
            </a:r>
          </a:p>
          <a:p>
            <a:r>
              <a:rPr lang="en-US" sz="3600" dirty="0"/>
              <a:t>¿</a:t>
            </a:r>
            <a:r>
              <a:rPr lang="en-US" sz="3600" b="1" dirty="0" err="1"/>
              <a:t>Qué</a:t>
            </a:r>
            <a:r>
              <a:rPr lang="en-US" sz="3600" b="1" dirty="0"/>
              <a:t> </a:t>
            </a:r>
            <a:r>
              <a:rPr lang="en-US" sz="3600" b="1" dirty="0" err="1"/>
              <a:t>podrías</a:t>
            </a:r>
            <a:r>
              <a:rPr lang="en-US" sz="3600" b="1" dirty="0"/>
              <a:t> </a:t>
            </a:r>
            <a:r>
              <a:rPr lang="en-US" sz="3600" b="1" dirty="0" err="1"/>
              <a:t>hacer</a:t>
            </a:r>
            <a:r>
              <a:rPr lang="en-US" sz="3600" b="1" dirty="0"/>
              <a:t> </a:t>
            </a:r>
            <a:r>
              <a:rPr lang="en-US" sz="3600" dirty="0"/>
              <a:t>para </a:t>
            </a:r>
            <a:r>
              <a:rPr lang="en-US" sz="3600" dirty="0" err="1"/>
              <a:t>ser</a:t>
            </a:r>
            <a:r>
              <a:rPr lang="en-US" sz="3600" dirty="0"/>
              <a:t> mas </a:t>
            </a:r>
            <a:r>
              <a:rPr lang="en-US" sz="3600" dirty="0" err="1"/>
              <a:t>consciente</a:t>
            </a:r>
            <a:r>
              <a:rPr lang="en-US" sz="3600" dirty="0"/>
              <a:t> del </a:t>
            </a:r>
            <a:r>
              <a:rPr lang="en-US" sz="3600" dirty="0" err="1"/>
              <a:t>medio</a:t>
            </a:r>
            <a:r>
              <a:rPr lang="en-US" sz="3600" dirty="0"/>
              <a:t> </a:t>
            </a:r>
            <a:r>
              <a:rPr lang="en-US" sz="3600" dirty="0" err="1"/>
              <a:t>ambiente</a:t>
            </a:r>
            <a:r>
              <a:rPr lang="en-US" sz="36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782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88B24-2308-5441-AF65-3E809707C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3700" b="1">
                <a:latin typeface="Leelawadee" panose="020B0502040204020203" pitchFamily="34" charset="-34"/>
                <a:cs typeface="Leelawadee" panose="020B0502040204020203" pitchFamily="34" charset="-34"/>
              </a:rPr>
              <a:t>Problemas Medioambientales en México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66354-BD4D-F14E-9307-92FCC3238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https://youtu.be/VB_izRKp9Ug</a:t>
            </a:r>
            <a:r>
              <a:rPr lang="en-US" sz="2400" dirty="0"/>
              <a:t> (2:19)</a:t>
            </a:r>
          </a:p>
          <a:p>
            <a:endParaRPr lang="en-US" sz="2400" dirty="0"/>
          </a:p>
          <a:p>
            <a:r>
              <a:rPr lang="en-US" sz="3200" b="1" dirty="0">
                <a:solidFill>
                  <a:srgbClr val="FF0000"/>
                </a:solidFill>
              </a:rPr>
              <a:t>Escribe 3 </a:t>
            </a:r>
            <a:r>
              <a:rPr lang="en-US" sz="3200" b="1" dirty="0" err="1">
                <a:solidFill>
                  <a:srgbClr val="FF0000"/>
                </a:solidFill>
              </a:rPr>
              <a:t>problemas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medioambientales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en</a:t>
            </a:r>
            <a:r>
              <a:rPr lang="en-US" sz="3200" b="1" dirty="0">
                <a:solidFill>
                  <a:srgbClr val="FF0000"/>
                </a:solidFill>
              </a:rPr>
              <a:t> México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FAF96-944C-744B-8A57-AE06AA63D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9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433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3F6408-E1FB-40EE-933F-488D38CC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E87B2-6DB7-CB47-8734-777D3FE9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3662082" cy="1325563"/>
          </a:xfrm>
        </p:spPr>
        <p:txBody>
          <a:bodyPr>
            <a:normAutofit/>
          </a:bodyPr>
          <a:lstStyle/>
          <a:p>
            <a:r>
              <a:rPr lang="en-US" sz="27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#</a:t>
            </a:r>
            <a:r>
              <a:rPr lang="en-US" sz="27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sinpopoteporfavor</a:t>
            </a:r>
            <a:endParaRPr lang="en-US" sz="27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CA36EB-6E78-4C77-85BF-720020E3B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825625"/>
            <a:ext cx="4034844" cy="4351338"/>
          </a:xfrm>
        </p:spPr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https://youtu.be/Bhh8VCladvY </a:t>
            </a:r>
            <a:r>
              <a:rPr lang="en-US" sz="1800" dirty="0"/>
              <a:t>(3:58)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3200" b="1" dirty="0">
                <a:solidFill>
                  <a:srgbClr val="FF0000"/>
                </a:solidFill>
              </a:rPr>
              <a:t>Escribe 5 </a:t>
            </a:r>
            <a:r>
              <a:rPr lang="en-US" sz="3200" b="1" dirty="0" err="1">
                <a:solidFill>
                  <a:srgbClr val="FF0000"/>
                </a:solidFill>
              </a:rPr>
              <a:t>hechos</a:t>
            </a:r>
            <a:r>
              <a:rPr lang="en-US" sz="3200" b="1" dirty="0">
                <a:solidFill>
                  <a:srgbClr val="FF0000"/>
                </a:solidFill>
              </a:rPr>
              <a:t> que </a:t>
            </a:r>
            <a:r>
              <a:rPr lang="en-US" sz="3200" b="1" dirty="0" err="1">
                <a:solidFill>
                  <a:srgbClr val="FF0000"/>
                </a:solidFill>
              </a:rPr>
              <a:t>aprendiste</a:t>
            </a:r>
            <a:r>
              <a:rPr lang="en-US" sz="3200" b="1" dirty="0">
                <a:solidFill>
                  <a:srgbClr val="FF0000"/>
                </a:solidFill>
              </a:rPr>
              <a:t> del video. 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59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246F61F-B6ED-1E4F-B678-7094769B9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76" r="-1" b="-1"/>
          <a:stretch/>
        </p:blipFill>
        <p:spPr>
          <a:xfrm>
            <a:off x="5603706" y="1258529"/>
            <a:ext cx="5638853" cy="43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Comparación</a:t>
            </a:r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Cultural</a:t>
            </a:r>
            <a:r>
              <a:rPr lang="en-US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¿</a:t>
            </a:r>
            <a:r>
              <a:rPr lang="en-US" sz="3600" dirty="0" err="1">
                <a:solidFill>
                  <a:srgbClr val="FF0000"/>
                </a:solidFill>
              </a:rPr>
              <a:t>Cuáles</a:t>
            </a:r>
            <a:r>
              <a:rPr lang="en-US" sz="3600" dirty="0">
                <a:solidFill>
                  <a:srgbClr val="FF0000"/>
                </a:solidFill>
              </a:rPr>
              <a:t> son </a:t>
            </a:r>
            <a:r>
              <a:rPr lang="en-US" sz="3600" dirty="0" err="1">
                <a:solidFill>
                  <a:srgbClr val="FF0000"/>
                </a:solidFill>
              </a:rPr>
              <a:t>los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desafíos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medioambientales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que </a:t>
            </a:r>
            <a:r>
              <a:rPr lang="en-US" sz="3600" dirty="0" err="1">
                <a:solidFill>
                  <a:srgbClr val="FF0000"/>
                </a:solidFill>
              </a:rPr>
              <a:t>afectan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comunidad</a:t>
            </a:r>
            <a:r>
              <a:rPr lang="en-US" sz="3600" dirty="0">
                <a:solidFill>
                  <a:srgbClr val="FF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153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b="1" dirty="0">
                <a:solidFill>
                  <a:schemeClr val="tx1"/>
                </a:solidFill>
              </a:rPr>
              <a:t>Sub-</a:t>
            </a:r>
            <a:r>
              <a:rPr lang="en-US" sz="6000" b="1" dirty="0" err="1">
                <a:solidFill>
                  <a:schemeClr val="tx1"/>
                </a:solidFill>
              </a:rPr>
              <a:t>tema</a:t>
            </a:r>
            <a:r>
              <a:rPr lang="en-US" sz="6000" b="1" dirty="0"/>
              <a:t>: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br>
              <a:rPr lang="en-US" sz="6000" b="1" dirty="0">
                <a:solidFill>
                  <a:schemeClr val="tx1"/>
                </a:solidFill>
              </a:rPr>
            </a:br>
            <a:r>
              <a:rPr lang="en-US" sz="6000" b="1" dirty="0">
                <a:solidFill>
                  <a:schemeClr val="tx1"/>
                </a:solidFill>
              </a:rPr>
              <a:t>La </a:t>
            </a:r>
            <a:r>
              <a:rPr lang="en-US" sz="6000" b="1" dirty="0" err="1">
                <a:solidFill>
                  <a:schemeClr val="tx1"/>
                </a:solidFill>
              </a:rPr>
              <a:t>Religión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E8D6D1F-C8B6-CC4C-9717-65DCF5908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0" r="19383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1978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1FA6668D-DED2-8B47-8B81-DF709E11C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F3DF8BD8-52A7-D748-8EF7-A3FCD9898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22" y="1840706"/>
            <a:ext cx="3590925" cy="2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E536DAB0-8674-9E46-997D-7D756DA15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074" y="538162"/>
            <a:ext cx="3440113" cy="582677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amenazar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apreciar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Calibri" panose="020F0502020204030204" pitchFamily="34" charset="0"/>
                <a:cs typeface="Times New Roman" panose="02020603050405020304" pitchFamily="18" charset="0"/>
              </a:rPr>
              <a:t>conservar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ñ</a:t>
            </a: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desarrollar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destruir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disminuir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extinguirse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fomentar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informarse 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mejorar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proteger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respirar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reutilizar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reemplazar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reciclar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Calibri" panose="020F0502020204030204" pitchFamily="34" charset="0"/>
                <a:cs typeface="Times New Roman" panose="02020603050405020304" pitchFamily="18" charset="0"/>
              </a:rPr>
              <a:t>la Tierra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valorar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volar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votar</a:t>
            </a:r>
            <a:endParaRPr kumimoji="0" lang="es-E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AA07A9E-6FB7-D94C-82D6-1DF343D90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3939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84E2D44-C891-E045-89C2-977040207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7458"/>
            <a:ext cx="3450496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agua potable  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aire puro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Calibri" panose="020F0502020204030204" pitchFamily="34" charset="0"/>
                <a:cs typeface="Times New Roman" panose="02020603050405020304" pitchFamily="18" charset="0"/>
              </a:rPr>
              <a:t>el calentamiento global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la capa de ozono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clima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la contaminaci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la deforestaci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derrumbe</a:t>
            </a:r>
          </a:p>
          <a:p>
            <a:pPr lvl="0"/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efecto invernadero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entorno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la erosi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las especies en peligro de extinci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la inundaci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la naturaleza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medio ambiente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no renovable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petr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porvenir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planeta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recurso natural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la responsabilidad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riesgo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la sequ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smog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suelo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>
              <a:buFontTx/>
              <a:buChar char="•"/>
            </a:pPr>
            <a:r>
              <a:rPr kumimoji="0" lang="es-E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 temblor/el terremoto</a:t>
            </a:r>
            <a:endParaRPr kumimoji="0" lang="es-E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7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065" y="5257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La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Religíon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en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Latinoamérica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109" y="2088894"/>
            <a:ext cx="11409891" cy="5049259"/>
          </a:xfrm>
        </p:spPr>
        <p:txBody>
          <a:bodyPr>
            <a:normAutofit/>
          </a:bodyPr>
          <a:lstStyle/>
          <a:p>
            <a:r>
              <a:rPr lang="es-ES" sz="2800" dirty="0"/>
              <a:t>La religión predominante en América Latina: </a:t>
            </a:r>
            <a:r>
              <a:rPr lang="es-ES" sz="2800" dirty="0">
                <a:solidFill>
                  <a:srgbClr val="FF0000"/>
                </a:solidFill>
              </a:rPr>
              <a:t>catolicismo</a:t>
            </a:r>
            <a:r>
              <a:rPr lang="es-ES" sz="2800" dirty="0"/>
              <a:t> </a:t>
            </a:r>
          </a:p>
          <a:p>
            <a:r>
              <a:rPr lang="es-ES" sz="2800" dirty="0">
                <a:solidFill>
                  <a:srgbClr val="FF0000"/>
                </a:solidFill>
              </a:rPr>
              <a:t>América Latina</a:t>
            </a:r>
            <a:r>
              <a:rPr lang="es-ES" sz="2800" dirty="0"/>
              <a:t>: la región más católica del mundo</a:t>
            </a:r>
          </a:p>
        </p:txBody>
      </p:sp>
    </p:spTree>
    <p:extLst>
      <p:ext uri="{BB962C8B-B14F-4D97-AF65-F5344CB8AC3E}">
        <p14:creationId xmlns:p14="http://schemas.microsoft.com/office/powerpoint/2010/main" val="24554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3C9D60A3-B583-7F4D-A40E-D84B81059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0"/>
          <a:stretch/>
        </p:blipFill>
        <p:spPr>
          <a:xfrm>
            <a:off x="643467" y="1411603"/>
            <a:ext cx="6891187" cy="401014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5493CFF-E43B-4B10-ACE1-C8A124662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0"/>
            <a:ext cx="406212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649" y="-233863"/>
            <a:ext cx="3117850" cy="2556385"/>
          </a:xfrm>
        </p:spPr>
        <p:txBody>
          <a:bodyPr anchor="b">
            <a:normAutofit/>
          </a:bodyPr>
          <a:lstStyle/>
          <a:p>
            <a:br>
              <a:rPr lang="es-ES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s-ES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El Papa Francisco  </a:t>
            </a:r>
            <a:br>
              <a:rPr lang="es-E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2649" y="1977082"/>
            <a:ext cx="3045883" cy="4212800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Es el primer pontífice latinoamericano y jesuita.</a:t>
            </a:r>
          </a:p>
          <a:p>
            <a:r>
              <a:rPr lang="en-US" sz="2400" dirty="0" err="1">
                <a:solidFill>
                  <a:srgbClr val="FFFF00"/>
                </a:solidFill>
              </a:rPr>
              <a:t>Lista</a:t>
            </a:r>
            <a:r>
              <a:rPr lang="en-US" sz="2400" dirty="0">
                <a:solidFill>
                  <a:srgbClr val="FFFF00"/>
                </a:solidFill>
              </a:rPr>
              <a:t> 5 </a:t>
            </a:r>
            <a:r>
              <a:rPr lang="en-US" sz="2400" dirty="0" err="1">
                <a:solidFill>
                  <a:srgbClr val="FFFF00"/>
                </a:solidFill>
              </a:rPr>
              <a:t>cosas</a:t>
            </a:r>
            <a:r>
              <a:rPr lang="en-US" sz="2400" dirty="0">
                <a:solidFill>
                  <a:srgbClr val="FFFF00"/>
                </a:solidFill>
              </a:rPr>
              <a:t> que a la </a:t>
            </a:r>
            <a:r>
              <a:rPr lang="en-US" sz="2400" dirty="0" err="1">
                <a:solidFill>
                  <a:srgbClr val="FFFF00"/>
                </a:solidFill>
              </a:rPr>
              <a:t>gente</a:t>
            </a:r>
            <a:r>
              <a:rPr lang="en-US" sz="2400" dirty="0">
                <a:solidFill>
                  <a:srgbClr val="FFFF00"/>
                </a:solidFill>
              </a:rPr>
              <a:t> le </a:t>
            </a:r>
            <a:r>
              <a:rPr lang="en-US" sz="2400" dirty="0" err="1">
                <a:solidFill>
                  <a:srgbClr val="FFFF00"/>
                </a:solidFill>
              </a:rPr>
              <a:t>gusta</a:t>
            </a:r>
            <a:r>
              <a:rPr lang="en-US" sz="2400" dirty="0">
                <a:solidFill>
                  <a:srgbClr val="FFFF00"/>
                </a:solidFill>
              </a:rPr>
              <a:t> del Papa Francisco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¿</a:t>
            </a:r>
            <a:r>
              <a:rPr lang="en-US" sz="2400" dirty="0" err="1">
                <a:solidFill>
                  <a:srgbClr val="FFFF00"/>
                </a:solidFill>
              </a:rPr>
              <a:t>Cómo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conecta</a:t>
            </a:r>
            <a:r>
              <a:rPr lang="en-US" sz="2400" dirty="0">
                <a:solidFill>
                  <a:srgbClr val="FFFF00"/>
                </a:solidFill>
              </a:rPr>
              <a:t> el Papa con el </a:t>
            </a:r>
            <a:r>
              <a:rPr lang="en-US" sz="2400" dirty="0" err="1">
                <a:solidFill>
                  <a:srgbClr val="FFFF00"/>
                </a:solidFill>
              </a:rPr>
              <a:t>mundo</a:t>
            </a:r>
            <a:r>
              <a:rPr lang="en-US" sz="2400" dirty="0">
                <a:solidFill>
                  <a:srgbClr val="FFFF00"/>
                </a:solidFill>
              </a:rPr>
              <a:t>? </a:t>
            </a:r>
          </a:p>
          <a:p>
            <a:r>
              <a:rPr lang="en-US" sz="1200" dirty="0">
                <a:solidFill>
                  <a:schemeClr val="bg1"/>
                </a:solidFill>
                <a:hlinkClick r:id="rId3"/>
              </a:rPr>
              <a:t>https://www.youtube.com/watch?v=1fW-ldVPr0k</a:t>
            </a:r>
            <a:r>
              <a:rPr lang="en-US" sz="1200" dirty="0">
                <a:solidFill>
                  <a:schemeClr val="bg1"/>
                </a:solidFill>
              </a:rPr>
              <a:t> (4:28)</a:t>
            </a:r>
          </a:p>
          <a:p>
            <a:r>
              <a:rPr lang="en-US" sz="1200" dirty="0">
                <a:solidFill>
                  <a:schemeClr val="bg1"/>
                </a:solidFill>
                <a:hlinkClick r:id="rId4"/>
              </a:rPr>
              <a:t>https://www.youtube.com/watch?v=mZxZDcKRR7c</a:t>
            </a:r>
            <a:r>
              <a:rPr lang="en-US" sz="1200" dirty="0">
                <a:solidFill>
                  <a:schemeClr val="bg1"/>
                </a:solidFill>
              </a:rPr>
              <a:t> (0:25)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3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5FB7D-0286-2C4E-9E12-AD8531E44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86" y="643467"/>
            <a:ext cx="76842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Actividades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 </a:t>
            </a:r>
            <a:r>
              <a:rPr lang="en-US" b="1" dirty="0" err="1"/>
              <a:t>libro</a:t>
            </a:r>
            <a:r>
              <a:rPr lang="en-US" b="1" dirty="0"/>
              <a:t> 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err="1"/>
              <a:t>Comparacion</a:t>
            </a:r>
            <a:r>
              <a:rPr lang="en-US" sz="3600" b="1" dirty="0"/>
              <a:t> Cultural p. 280 # 27 </a:t>
            </a:r>
          </a:p>
          <a:p>
            <a:pPr marL="0" indent="0">
              <a:buNone/>
            </a:pPr>
            <a:r>
              <a:rPr lang="en-US" sz="3600" b="1" dirty="0"/>
              <a:t>  (5TW’s, 3P’s, </a:t>
            </a:r>
            <a:r>
              <a:rPr lang="en-US" sz="3600" b="1" dirty="0" err="1"/>
              <a:t>riesgos</a:t>
            </a:r>
            <a:r>
              <a:rPr lang="en-US" sz="3600" b="1" dirty="0"/>
              <a:t>)</a:t>
            </a:r>
          </a:p>
          <a:p>
            <a:endParaRPr lang="en-US" sz="2800" b="1" dirty="0"/>
          </a:p>
          <a:p>
            <a:r>
              <a:rPr lang="en-US" sz="3600" b="1" dirty="0"/>
              <a:t>¿</a:t>
            </a:r>
            <a:r>
              <a:rPr lang="en-US" sz="3600" b="1" dirty="0" err="1"/>
              <a:t>Qué</a:t>
            </a:r>
            <a:r>
              <a:rPr lang="en-US" sz="3600" b="1" dirty="0"/>
              <a:t> </a:t>
            </a:r>
            <a:r>
              <a:rPr lang="en-US" sz="3600" b="1" dirty="0" err="1"/>
              <a:t>papel</a:t>
            </a:r>
            <a:r>
              <a:rPr lang="en-US" sz="3600" b="1" dirty="0"/>
              <a:t> </a:t>
            </a:r>
            <a:r>
              <a:rPr lang="en-US" sz="3600" b="1" dirty="0" err="1"/>
              <a:t>juega</a:t>
            </a:r>
            <a:r>
              <a:rPr lang="en-US" sz="3600" b="1" dirty="0"/>
              <a:t> la </a:t>
            </a:r>
            <a:r>
              <a:rPr lang="en-US" sz="3600" b="1" dirty="0" err="1"/>
              <a:t>religión</a:t>
            </a:r>
            <a:r>
              <a:rPr lang="en-US" sz="3600" b="1" dirty="0"/>
              <a:t> </a:t>
            </a:r>
            <a:r>
              <a:rPr lang="en-US" sz="3600" b="1" dirty="0" err="1"/>
              <a:t>en</a:t>
            </a:r>
            <a:r>
              <a:rPr lang="en-US" sz="3600" b="1" dirty="0"/>
              <a:t> la </a:t>
            </a:r>
            <a:r>
              <a:rPr lang="en-US" sz="3600" b="1" dirty="0" err="1"/>
              <a:t>vida</a:t>
            </a:r>
            <a:r>
              <a:rPr lang="en-US" sz="3600" b="1" dirty="0"/>
              <a:t> de </a:t>
            </a:r>
            <a:r>
              <a:rPr lang="en-US" sz="3600" b="1" dirty="0" err="1"/>
              <a:t>los</a:t>
            </a:r>
            <a:r>
              <a:rPr lang="en-US" sz="3600" b="1" dirty="0"/>
              <a:t> </a:t>
            </a:r>
            <a:r>
              <a:rPr lang="en-US" sz="3600" b="1" dirty="0" err="1"/>
              <a:t>miembros</a:t>
            </a:r>
            <a:r>
              <a:rPr lang="en-US" sz="3600" b="1" dirty="0"/>
              <a:t> de </a:t>
            </a:r>
            <a:r>
              <a:rPr lang="en-US" sz="3600" b="1" dirty="0" err="1"/>
              <a:t>tu</a:t>
            </a:r>
            <a:r>
              <a:rPr lang="en-US" sz="3600" b="1" dirty="0"/>
              <a:t> </a:t>
            </a:r>
            <a:r>
              <a:rPr lang="en-US" sz="3600" b="1" dirty="0" err="1"/>
              <a:t>comunidad</a:t>
            </a:r>
            <a:r>
              <a:rPr lang="en-US" sz="36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1386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Tarea</a:t>
            </a:r>
            <a:r>
              <a:rPr lang="en-US" b="1" dirty="0"/>
              <a:t>: </a:t>
            </a:r>
            <a:r>
              <a:rPr lang="en-US" b="1" dirty="0" err="1"/>
              <a:t>articulo</a:t>
            </a:r>
            <a:r>
              <a:rPr lang="en-US" b="1" dirty="0"/>
              <a:t> – El </a:t>
            </a:r>
            <a:r>
              <a:rPr lang="en-US" b="1" dirty="0" err="1"/>
              <a:t>Ecobici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http://www.veintemundos.com/magazines/28-en/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51" y="2524410"/>
            <a:ext cx="3317021" cy="33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Actividades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 </a:t>
            </a:r>
            <a:r>
              <a:rPr lang="en-US" b="1" dirty="0" err="1"/>
              <a:t>libro</a:t>
            </a:r>
            <a:r>
              <a:rPr lang="en-US" b="1" dirty="0"/>
              <a:t> 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Audio Text p. 180 #16</a:t>
            </a:r>
          </a:p>
          <a:p>
            <a:r>
              <a:rPr lang="en-US" dirty="0"/>
              <a:t>Print/Audio Text p. 124 #7</a:t>
            </a:r>
          </a:p>
          <a:p>
            <a:r>
              <a:rPr lang="en-US" dirty="0"/>
              <a:t>Email Reply p. 213 #22</a:t>
            </a:r>
          </a:p>
        </p:txBody>
      </p:sp>
    </p:spTree>
    <p:extLst>
      <p:ext uri="{BB962C8B-B14F-4D97-AF65-F5344CB8AC3E}">
        <p14:creationId xmlns:p14="http://schemas.microsoft.com/office/powerpoint/2010/main" val="2445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Sub-</a:t>
            </a:r>
            <a:r>
              <a:rPr lang="en-US" b="1" dirty="0" err="1"/>
              <a:t>tema</a:t>
            </a:r>
            <a:r>
              <a:rPr lang="en-US" b="1" dirty="0"/>
              <a:t> – </a:t>
            </a:r>
            <a:r>
              <a:rPr lang="en-US" b="1" dirty="0">
                <a:solidFill>
                  <a:srgbClr val="92D050"/>
                </a:solidFill>
              </a:rPr>
              <a:t>La </a:t>
            </a:r>
            <a:r>
              <a:rPr lang="en-US" b="1" dirty="0" err="1">
                <a:solidFill>
                  <a:srgbClr val="92D050"/>
                </a:solidFill>
              </a:rPr>
              <a:t>Población</a:t>
            </a:r>
            <a:r>
              <a:rPr lang="en-US" b="1" dirty="0">
                <a:solidFill>
                  <a:srgbClr val="92D050"/>
                </a:solidFill>
              </a:rPr>
              <a:t> y La </a:t>
            </a:r>
            <a:r>
              <a:rPr lang="en-US" b="1" dirty="0" err="1">
                <a:solidFill>
                  <a:srgbClr val="92D050"/>
                </a:solidFill>
              </a:rPr>
              <a:t>Demografía</a:t>
            </a:r>
            <a:r>
              <a:rPr lang="en-US" b="1" dirty="0">
                <a:solidFill>
                  <a:srgbClr val="92D050"/>
                </a:solidFill>
              </a:rPr>
              <a:t>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096294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7164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4" y="974216"/>
            <a:ext cx="9371949" cy="1183566"/>
          </a:xfrm>
        </p:spPr>
        <p:txBody>
          <a:bodyPr>
            <a:normAutofit fontScale="90000"/>
          </a:bodyPr>
          <a:lstStyle/>
          <a:p>
            <a:br>
              <a:rPr lang="es-ES" b="1" dirty="0"/>
            </a:br>
            <a:br>
              <a:rPr lang="es-ES" b="1" dirty="0"/>
            </a:br>
            <a:r>
              <a:rPr lang="es-ES" b="1" dirty="0"/>
              <a:t>TAREA: </a:t>
            </a:r>
            <a:r>
              <a:rPr lang="es-ES" sz="3100" b="1" dirty="0"/>
              <a:t>Mira la Infografía y escribe un resumen con opiniones/ comentario, 5 preguntas, etc. con las ideas que aprendiste.</a:t>
            </a:r>
            <a:br>
              <a:rPr lang="es-E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566000"/>
            <a:ext cx="10206240" cy="5063399"/>
          </a:xfrm>
        </p:spPr>
        <p:txBody>
          <a:bodyPr>
            <a:normAutofit fontScale="92500" lnSpcReduction="20000"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http://www.20minutos.es/graficos/espana-y-casi-todo-el-mundo-cada-vez-mas-viejos-141/0/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618" y="2157782"/>
            <a:ext cx="4658783" cy="4001894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0" y="2157782"/>
            <a:ext cx="3063726" cy="30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Sub-</a:t>
            </a:r>
            <a:r>
              <a:rPr lang="en-US" b="1" dirty="0" err="1"/>
              <a:t>tema</a:t>
            </a:r>
            <a:r>
              <a:rPr lang="en-US" b="1" dirty="0"/>
              <a:t> – </a:t>
            </a:r>
            <a:r>
              <a:rPr lang="en-US" b="1" dirty="0">
                <a:solidFill>
                  <a:srgbClr val="92D050"/>
                </a:solidFill>
              </a:rPr>
              <a:t>El </a:t>
            </a:r>
            <a:r>
              <a:rPr lang="en-US" b="1" dirty="0" err="1">
                <a:solidFill>
                  <a:srgbClr val="92D050"/>
                </a:solidFill>
              </a:rPr>
              <a:t>Bienestar</a:t>
            </a:r>
            <a:r>
              <a:rPr lang="en-US" b="1" dirty="0">
                <a:solidFill>
                  <a:srgbClr val="92D050"/>
                </a:solidFill>
              </a:rPr>
              <a:t> Social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Definición de bienestar: </a:t>
            </a:r>
          </a:p>
          <a:p>
            <a:r>
              <a:rPr lang="es-ES" sz="3600" dirty="0"/>
              <a:t>Lo que necesitas para gozar de una buena calidad de vida. </a:t>
            </a:r>
          </a:p>
          <a:p>
            <a:r>
              <a:rPr lang="es-ES" sz="3600" dirty="0"/>
              <a:t>Una existencia tranquila y en un estado de satisfacción.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Sub-</a:t>
            </a:r>
            <a:r>
              <a:rPr lang="en-US" b="1" dirty="0" err="1"/>
              <a:t>tema</a:t>
            </a:r>
            <a:r>
              <a:rPr lang="en-US" b="1" dirty="0"/>
              <a:t> – </a:t>
            </a:r>
            <a:r>
              <a:rPr lang="en-US" b="1" dirty="0">
                <a:solidFill>
                  <a:srgbClr val="92D050"/>
                </a:solidFill>
              </a:rPr>
              <a:t>El </a:t>
            </a:r>
            <a:r>
              <a:rPr lang="en-US" b="1" dirty="0" err="1">
                <a:solidFill>
                  <a:srgbClr val="92D050"/>
                </a:solidFill>
              </a:rPr>
              <a:t>Bienestar</a:t>
            </a:r>
            <a:r>
              <a:rPr lang="en-US" b="1" dirty="0">
                <a:solidFill>
                  <a:srgbClr val="92D050"/>
                </a:solidFill>
              </a:rPr>
              <a:t> Social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566000"/>
            <a:ext cx="9986106" cy="5063399"/>
          </a:xfrm>
        </p:spPr>
        <p:txBody>
          <a:bodyPr>
            <a:normAutofit/>
          </a:bodyPr>
          <a:lstStyle/>
          <a:p>
            <a:r>
              <a:rPr lang="es-ES" sz="3200" dirty="0"/>
              <a:t>El bienestar social incluye aquellas cosas que te dan una buena calidad de vida, y un estado de satisfacción. </a:t>
            </a:r>
          </a:p>
          <a:p>
            <a:r>
              <a:rPr lang="es-ES" sz="3200" dirty="0"/>
              <a:t>un empleo digno</a:t>
            </a:r>
          </a:p>
          <a:p>
            <a:r>
              <a:rPr lang="es-ES" sz="3200" dirty="0"/>
              <a:t>recursos económicos para satisfacer las necesidades</a:t>
            </a:r>
          </a:p>
          <a:p>
            <a:r>
              <a:rPr lang="es-ES" sz="3200" dirty="0"/>
              <a:t>vivienda</a:t>
            </a:r>
          </a:p>
          <a:p>
            <a:r>
              <a:rPr lang="es-ES" sz="3200" dirty="0"/>
              <a:t>acceso a la educación y a la salud</a:t>
            </a:r>
          </a:p>
          <a:p>
            <a:r>
              <a:rPr lang="es-ES" sz="3200" dirty="0"/>
              <a:t>tiempo para el ocio, etc. </a:t>
            </a:r>
          </a:p>
          <a:p>
            <a:r>
              <a:rPr lang="es-ES" sz="3200" dirty="0"/>
              <a:t>la noción de bienestar es subjetiva, es decir, que aquello que es bueno para una persona puede no serlo para otra.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2014B3-4592-CC4C-8A01-8526F7DCC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99" b="14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B14C6-9D19-C34C-AC4B-5E0D8ED59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Describe lo que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está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haciendo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cada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niño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8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5167" y="0"/>
            <a:ext cx="4786165" cy="68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533" y="0"/>
            <a:ext cx="9371949" cy="1183566"/>
          </a:xfrm>
        </p:spPr>
        <p:txBody>
          <a:bodyPr>
            <a:normAutofit/>
          </a:bodyPr>
          <a:lstStyle/>
          <a:p>
            <a:r>
              <a:rPr lang="en-US" sz="3600" b="1" dirty="0"/>
              <a:t>Videos: </a:t>
            </a:r>
            <a:r>
              <a:rPr lang="en-US" sz="3600" b="1" dirty="0" err="1"/>
              <a:t>Toma</a:t>
            </a:r>
            <a:r>
              <a:rPr lang="en-US" sz="3600" b="1" dirty="0"/>
              <a:t> </a:t>
            </a:r>
            <a:r>
              <a:rPr lang="en-US" sz="3600" b="1" dirty="0" err="1"/>
              <a:t>apuntes</a:t>
            </a:r>
            <a:r>
              <a:rPr lang="en-US" sz="36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5" y="897300"/>
            <a:ext cx="10121573" cy="5063399"/>
          </a:xfrm>
        </p:spPr>
        <p:txBody>
          <a:bodyPr>
            <a:noAutofit/>
          </a:bodyPr>
          <a:lstStyle/>
          <a:p>
            <a:r>
              <a:rPr lang="es-ES" sz="2800" b="1" dirty="0"/>
              <a:t>"México ocupa uno de los últimos lugares de bienestar” </a:t>
            </a:r>
          </a:p>
          <a:p>
            <a:r>
              <a:rPr lang="en-US" sz="2800" dirty="0">
                <a:hlinkClick r:id="rId2"/>
              </a:rPr>
              <a:t>https://www.youtube.com/watch?v=n6RrNwZk_q8</a:t>
            </a:r>
            <a:r>
              <a:rPr lang="en-US" sz="2800" dirty="0"/>
              <a:t> (0:55) </a:t>
            </a:r>
          </a:p>
          <a:p>
            <a:r>
              <a:rPr lang="es-ES" sz="2800" b="1" dirty="0"/>
              <a:t>“México ocupa el primer lugar en acoso escolar”</a:t>
            </a:r>
          </a:p>
          <a:p>
            <a:r>
              <a:rPr lang="en-US" sz="2800" dirty="0" err="1"/>
              <a:t>Comportamiento</a:t>
            </a:r>
            <a:endParaRPr lang="en-US" sz="2800" dirty="0"/>
          </a:p>
          <a:p>
            <a:r>
              <a:rPr lang="en-US" sz="2800" dirty="0" err="1"/>
              <a:t>Acoso</a:t>
            </a:r>
            <a:r>
              <a:rPr lang="en-US" sz="2800" dirty="0"/>
              <a:t> escolar</a:t>
            </a:r>
          </a:p>
          <a:p>
            <a:r>
              <a:rPr lang="en-US" sz="2800" dirty="0" err="1"/>
              <a:t>Insulto</a:t>
            </a:r>
            <a:endParaRPr lang="en-US" sz="2800" dirty="0"/>
          </a:p>
          <a:p>
            <a:r>
              <a:rPr lang="en-US" sz="2800" dirty="0" err="1"/>
              <a:t>Amenaza</a:t>
            </a:r>
            <a:endParaRPr lang="en-US" sz="2800" dirty="0"/>
          </a:p>
          <a:p>
            <a:r>
              <a:rPr lang="en-US" sz="2800" dirty="0" err="1"/>
              <a:t>Golpes</a:t>
            </a:r>
            <a:endParaRPr lang="en-US" sz="2800" dirty="0"/>
          </a:p>
          <a:p>
            <a:r>
              <a:rPr lang="en-US" sz="2800" dirty="0" err="1"/>
              <a:t>Quejas</a:t>
            </a:r>
            <a:r>
              <a:rPr lang="en-US" sz="2800" dirty="0"/>
              <a:t> </a:t>
            </a:r>
            <a:endParaRPr lang="es-ES" sz="2800" b="1" dirty="0"/>
          </a:p>
          <a:p>
            <a:r>
              <a:rPr lang="en-US" sz="2800" dirty="0">
                <a:hlinkClick r:id="rId3"/>
              </a:rPr>
              <a:t>https://www.youtube.com/watch?v=StzaCbHP2h0</a:t>
            </a:r>
            <a:r>
              <a:rPr lang="en-US" sz="2800" dirty="0"/>
              <a:t> (2:10)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73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763" y="-60282"/>
            <a:ext cx="9371949" cy="1183566"/>
          </a:xfrm>
        </p:spPr>
        <p:txBody>
          <a:bodyPr>
            <a:normAutofit/>
          </a:bodyPr>
          <a:lstStyle/>
          <a:p>
            <a:r>
              <a:rPr lang="en-US" sz="3600" b="1" dirty="0"/>
              <a:t>Videos: </a:t>
            </a:r>
            <a:r>
              <a:rPr lang="en-US" sz="3600" b="1" dirty="0" err="1"/>
              <a:t>Toma</a:t>
            </a:r>
            <a:r>
              <a:rPr lang="en-US" sz="3600" b="1" dirty="0"/>
              <a:t> </a:t>
            </a:r>
            <a:r>
              <a:rPr lang="en-US" sz="3600" b="1" dirty="0" err="1"/>
              <a:t>apuntes</a:t>
            </a:r>
            <a:r>
              <a:rPr lang="en-US" sz="3600" b="1" dirty="0"/>
              <a:t>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6" y="1566001"/>
            <a:ext cx="10273973" cy="4620682"/>
          </a:xfrm>
        </p:spPr>
        <p:txBody>
          <a:bodyPr/>
          <a:lstStyle/>
          <a:p>
            <a:r>
              <a:rPr lang="es-ES" sz="2800" b="1" dirty="0"/>
              <a:t>España cae 14 puestos en el </a:t>
            </a:r>
            <a:r>
              <a:rPr lang="es-ES" sz="2800" b="1" dirty="0" err="1"/>
              <a:t>ránking</a:t>
            </a:r>
            <a:r>
              <a:rPr lang="es-ES" sz="2800" b="1" dirty="0"/>
              <a:t> mundial de bienestar social </a:t>
            </a:r>
          </a:p>
          <a:p>
            <a:r>
              <a:rPr lang="en-US" sz="2800" dirty="0">
                <a:hlinkClick r:id="rId2"/>
              </a:rPr>
              <a:t>https://www.youtube.com/watch?v=Jl0Bessi2OQ</a:t>
            </a:r>
            <a:r>
              <a:rPr lang="en-US" sz="2800" dirty="0"/>
              <a:t> (2:48)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Graba</a:t>
            </a:r>
            <a:r>
              <a:rPr lang="en-US" b="1" dirty="0"/>
              <a:t>:</a:t>
            </a:r>
            <a:br>
              <a:rPr lang="en-US" b="1" dirty="0"/>
            </a:br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haces</a:t>
            </a:r>
            <a:r>
              <a:rPr lang="en-US" b="1" dirty="0"/>
              <a:t> para </a:t>
            </a:r>
            <a:r>
              <a:rPr lang="en-US" b="1" dirty="0" err="1"/>
              <a:t>mantener</a:t>
            </a:r>
            <a:r>
              <a:rPr lang="en-US" b="1" dirty="0"/>
              <a:t> la </a:t>
            </a:r>
            <a:r>
              <a:rPr lang="en-US" b="1" dirty="0" err="1"/>
              <a:t>salud</a:t>
            </a:r>
            <a:r>
              <a:rPr lang="en-US" b="1" dirty="0"/>
              <a:t> y </a:t>
            </a:r>
            <a:r>
              <a:rPr lang="en-US" b="1" dirty="0" err="1"/>
              <a:t>bienestar</a:t>
            </a:r>
            <a:r>
              <a:rPr lang="en-US" b="1" dirty="0"/>
              <a:t>? </a:t>
            </a:r>
          </a:p>
        </p:txBody>
      </p:sp>
      <p:pic>
        <p:nvPicPr>
          <p:cNvPr id="8" name="Picture 2" descr="http://www.infografiasyremedios.com/wp-content/uploads/2014/08/tips-salu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69" y="-19573"/>
            <a:ext cx="3398007" cy="689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13" y="3446463"/>
            <a:ext cx="2757487" cy="2757487"/>
          </a:xfrm>
        </p:spPr>
      </p:pic>
    </p:spTree>
    <p:extLst>
      <p:ext uri="{BB962C8B-B14F-4D97-AF65-F5344CB8AC3E}">
        <p14:creationId xmlns:p14="http://schemas.microsoft.com/office/powerpoint/2010/main" val="27523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Sub-</a:t>
            </a:r>
            <a:r>
              <a:rPr lang="en-US" sz="3600" b="1" dirty="0" err="1"/>
              <a:t>tema</a:t>
            </a:r>
            <a:r>
              <a:rPr lang="en-US" sz="3600" b="1" dirty="0"/>
              <a:t> – </a:t>
            </a:r>
            <a:r>
              <a:rPr lang="en-US" sz="3600" b="1" dirty="0">
                <a:solidFill>
                  <a:srgbClr val="92D050"/>
                </a:solidFill>
              </a:rPr>
              <a:t>La </a:t>
            </a:r>
            <a:r>
              <a:rPr lang="en-US" sz="3600" b="1" dirty="0" err="1">
                <a:solidFill>
                  <a:srgbClr val="92D050"/>
                </a:solidFill>
              </a:rPr>
              <a:t>Conciencia</a:t>
            </a:r>
            <a:r>
              <a:rPr lang="en-US" sz="3600" b="1" dirty="0">
                <a:solidFill>
                  <a:srgbClr val="92D050"/>
                </a:solidFill>
              </a:rPr>
              <a:t> Social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Definición</a:t>
            </a:r>
            <a:r>
              <a:rPr lang="en-US" sz="3200" dirty="0"/>
              <a:t>: </a:t>
            </a:r>
          </a:p>
          <a:p>
            <a:r>
              <a:rPr lang="es-ES" sz="3200" dirty="0"/>
              <a:t>“Nos permite ser empáticos, prestar atención al “otro” en escucha activa y completa.</a:t>
            </a:r>
          </a:p>
          <a:p>
            <a:r>
              <a:rPr lang="es-ES" sz="3200" dirty="0"/>
              <a:t>Nos permite también tener conocimientos de reglas y normas que han de regir (</a:t>
            </a:r>
            <a:r>
              <a:rPr lang="es-ES" sz="3200" dirty="0" err="1"/>
              <a:t>govern</a:t>
            </a:r>
            <a:r>
              <a:rPr lang="es-ES" sz="3200" dirty="0"/>
              <a:t>) en nuestra sociedad.</a:t>
            </a:r>
          </a:p>
          <a:p>
            <a:r>
              <a:rPr lang="es-ES" sz="3200" dirty="0"/>
              <a:t>Tener el interés por los demás.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82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lh5.googleusercontent.com/-18Ezfdmdreo/UlYHQTcz5jI/AAAAAAAABJM/Tw53RF4-RL8/w489-h855-no/2013-10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08" y="76033"/>
            <a:ext cx="4657725" cy="81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La </a:t>
            </a:r>
            <a:r>
              <a:rPr lang="en-US" sz="3600" b="1" dirty="0" err="1"/>
              <a:t>Conciencia</a:t>
            </a:r>
            <a:r>
              <a:rPr lang="en-US" sz="3600" b="1" dirty="0"/>
              <a:t> Social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6" y="1566001"/>
            <a:ext cx="10121573" cy="4620682"/>
          </a:xfrm>
        </p:spPr>
        <p:txBody>
          <a:bodyPr>
            <a:normAutofit/>
          </a:bodyPr>
          <a:lstStyle/>
          <a:p>
            <a:r>
              <a:rPr lang="en-US" sz="3200" dirty="0" err="1"/>
              <a:t>Encuentra</a:t>
            </a:r>
            <a:r>
              <a:rPr lang="en-US" sz="3200" dirty="0"/>
              <a:t> un </a:t>
            </a:r>
            <a:r>
              <a:rPr lang="en-US" sz="3200" dirty="0" err="1"/>
              <a:t>artículo</a:t>
            </a:r>
            <a:r>
              <a:rPr lang="en-US" sz="3200" dirty="0"/>
              <a:t> </a:t>
            </a:r>
            <a:r>
              <a:rPr lang="en-US" sz="3200" dirty="0" err="1"/>
              <a:t>usando</a:t>
            </a:r>
            <a:r>
              <a:rPr lang="en-US" sz="3200" dirty="0"/>
              <a:t> </a:t>
            </a:r>
            <a:r>
              <a:rPr lang="en-US" sz="3200" dirty="0" err="1"/>
              <a:t>uno</a:t>
            </a:r>
            <a:r>
              <a:rPr lang="en-US" sz="3200" dirty="0"/>
              <a:t> de </a:t>
            </a:r>
            <a:r>
              <a:rPr lang="en-US" sz="3200" dirty="0" err="1"/>
              <a:t>los</a:t>
            </a:r>
            <a:r>
              <a:rPr lang="en-US" sz="3200" dirty="0"/>
              <a:t> enlace:</a:t>
            </a:r>
          </a:p>
          <a:p>
            <a:r>
              <a:rPr lang="en-US" sz="3200" dirty="0">
                <a:hlinkClick r:id="rId2"/>
              </a:rPr>
              <a:t>http://cnnespanol.cnn.com/tag/inmigracion/</a:t>
            </a:r>
            <a:endParaRPr lang="en-US" sz="3200" dirty="0"/>
          </a:p>
          <a:p>
            <a:r>
              <a:rPr lang="en-US" sz="3200" dirty="0">
                <a:hlinkClick r:id="rId3"/>
              </a:rPr>
              <a:t>http://cnnespanol.cnn.com/?s=la+inmigracion</a:t>
            </a:r>
            <a:endParaRPr lang="en-US" sz="3200" dirty="0"/>
          </a:p>
          <a:p>
            <a:r>
              <a:rPr lang="en-US" sz="3200" dirty="0">
                <a:hlinkClick r:id="rId4"/>
              </a:rPr>
              <a:t>http://www.bbc.com/mundo/search/?q=inmigracion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Weebly</a:t>
            </a:r>
            <a:r>
              <a:rPr lang="en-US" sz="3200" dirty="0"/>
              <a:t>, escribe </a:t>
            </a:r>
            <a:r>
              <a:rPr lang="en-US" sz="3200" dirty="0" err="1"/>
              <a:t>tu</a:t>
            </a:r>
            <a:r>
              <a:rPr lang="en-US" sz="3200" dirty="0"/>
              <a:t> </a:t>
            </a:r>
            <a:r>
              <a:rPr lang="en-US" sz="3200" dirty="0" err="1"/>
              <a:t>resumen</a:t>
            </a:r>
            <a:r>
              <a:rPr lang="en-US" sz="3200" dirty="0"/>
              <a:t>.  </a:t>
            </a:r>
          </a:p>
          <a:p>
            <a:r>
              <a:rPr lang="en-US" sz="3200" dirty="0" err="1"/>
              <a:t>Sigue</a:t>
            </a:r>
            <a:r>
              <a:rPr lang="en-US" sz="3200" dirty="0"/>
              <a:t> el </a:t>
            </a:r>
            <a:r>
              <a:rPr lang="en-US" sz="3200" dirty="0" err="1"/>
              <a:t>formato</a:t>
            </a:r>
            <a:r>
              <a:rPr lang="en-US" sz="3200" dirty="0"/>
              <a:t> normal. </a:t>
            </a:r>
          </a:p>
        </p:txBody>
      </p:sp>
    </p:spTree>
    <p:extLst>
      <p:ext uri="{BB962C8B-B14F-4D97-AF65-F5344CB8AC3E}">
        <p14:creationId xmlns:p14="http://schemas.microsoft.com/office/powerpoint/2010/main" val="40926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Preguntas</a:t>
            </a:r>
            <a:r>
              <a:rPr lang="en-US" b="1" dirty="0"/>
              <a:t> </a:t>
            </a:r>
            <a:r>
              <a:rPr lang="en-US" b="1" dirty="0" err="1"/>
              <a:t>Esenciales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¿Cuál es el mayor problema que afecta el medio ambiente de tu comunidad? ¿Qué puedes hacer para cambiarlo?</a:t>
            </a:r>
            <a:br>
              <a:rPr lang="es-ES" dirty="0"/>
            </a:br>
            <a:br>
              <a:rPr lang="es-ES" dirty="0"/>
            </a:br>
            <a:r>
              <a:rPr lang="es-ES" dirty="0"/>
              <a:t>¿Qué se puede hacer para que la gente tome conciencia de los problemas ecológicos del mundo?</a:t>
            </a:r>
            <a:br>
              <a:rPr lang="es-ES" dirty="0"/>
            </a:br>
            <a:br>
              <a:rPr lang="es-ES" dirty="0"/>
            </a:br>
            <a:r>
              <a:rPr lang="es-ES" dirty="0"/>
              <a:t>¿Cómo se puede usar la tecnología para combatir el cambio climático?</a:t>
            </a:r>
          </a:p>
          <a:p>
            <a:r>
              <a:rPr lang="es-ES" dirty="0"/>
              <a:t>¿Qué podemos hacer a corto plazo? ¿A largo plazo? </a:t>
            </a:r>
          </a:p>
          <a:p>
            <a:r>
              <a:rPr lang="es-ES" dirty="0"/>
              <a:t>Energías renovables – solar eólica (el viento – molinos de viento), geotérmica, hidroeléctrica, edificios verdes</a:t>
            </a:r>
          </a:p>
          <a:p>
            <a:r>
              <a:rPr lang="es-ES" dirty="0"/>
              <a:t>carros eléctricos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3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https://plus.google.com/u/0/communities/112063475869343671681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r="4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12" y="1065862"/>
            <a:ext cx="4904367" cy="4726276"/>
          </a:xfrm>
        </p:spPr>
        <p:txBody>
          <a:bodyPr>
            <a:normAutofit/>
          </a:bodyPr>
          <a:lstStyle/>
          <a:p>
            <a:pPr algn="r"/>
            <a:r>
              <a:rPr lang="es-ES" sz="4000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Canción: </a:t>
            </a:r>
            <a:br>
              <a:rPr lang="es-ES" sz="4000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s-ES" sz="4000" b="1" dirty="0" err="1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Shaka</a:t>
            </a:r>
            <a:r>
              <a:rPr lang="es-ES" sz="4000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y </a:t>
            </a:r>
            <a:r>
              <a:rPr lang="es-ES" sz="4000" b="1" dirty="0" err="1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Dres</a:t>
            </a:r>
            <a:r>
              <a:rPr lang="es-ES" sz="4000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- Cambio Climático</a:t>
            </a:r>
            <a:br>
              <a:rPr lang="es-ES" sz="4000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sz="4000" dirty="0">
              <a:solidFill>
                <a:srgbClr val="FFFFFF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065862"/>
            <a:ext cx="6198414" cy="47262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hlinkClick r:id="rId3"/>
              </a:rPr>
              <a:t>https://www.youtube.com/watch?v=mymf1bBAXps</a:t>
            </a:r>
            <a:r>
              <a:rPr lang="en-US" sz="2000" dirty="0">
                <a:solidFill>
                  <a:srgbClr val="FFFFFF"/>
                </a:solidFill>
              </a:rPr>
              <a:t> (3:46)</a:t>
            </a:r>
          </a:p>
          <a:p>
            <a:r>
              <a:rPr lang="en-US" sz="3600" dirty="0">
                <a:solidFill>
                  <a:srgbClr val="FFFF00"/>
                </a:solidFill>
              </a:rPr>
              <a:t>¿De que se </a:t>
            </a:r>
            <a:r>
              <a:rPr lang="en-US" sz="3600" dirty="0" err="1">
                <a:solidFill>
                  <a:srgbClr val="FFFF00"/>
                </a:solidFill>
              </a:rPr>
              <a:t>trata</a:t>
            </a:r>
            <a:r>
              <a:rPr lang="en-US" sz="3600" dirty="0">
                <a:solidFill>
                  <a:srgbClr val="FFFF00"/>
                </a:solidFill>
              </a:rPr>
              <a:t> el video? </a:t>
            </a:r>
            <a:r>
              <a:rPr lang="en-US" sz="3600" dirty="0">
                <a:solidFill>
                  <a:srgbClr val="FFFFFF"/>
                </a:solidFill>
              </a:rPr>
              <a:t>(escribe 2-3 </a:t>
            </a:r>
            <a:r>
              <a:rPr lang="en-US" sz="3600" dirty="0" err="1">
                <a:solidFill>
                  <a:srgbClr val="FFFFFF"/>
                </a:solidFill>
              </a:rPr>
              <a:t>frases</a:t>
            </a:r>
            <a:r>
              <a:rPr lang="en-US" sz="3600" dirty="0">
                <a:solidFill>
                  <a:srgbClr val="FFFFFF"/>
                </a:solidFill>
              </a:rPr>
              <a:t>)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02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nos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comunica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foto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856236CC-5BC6-9540-8E90-AC538AF0D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36" r="-2" b="-2"/>
          <a:stretch/>
        </p:blipFill>
        <p:spPr>
          <a:xfrm>
            <a:off x="5192242" y="492573"/>
            <a:ext cx="6476705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692" y="0"/>
            <a:ext cx="9371949" cy="1183566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Pregunta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: ¿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Qué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nos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comunica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la </a:t>
            </a:r>
            <a:r>
              <a:rPr lang="en-US" sz="3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foto</a:t>
            </a:r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? </a:t>
            </a:r>
          </a:p>
        </p:txBody>
      </p:sp>
      <p:pic>
        <p:nvPicPr>
          <p:cNvPr id="2050" name="Picture 2" descr="Medio Ambiente: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92" y="1002453"/>
            <a:ext cx="8263649" cy="59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0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85" y="603296"/>
            <a:ext cx="11673621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Los </a:t>
            </a:r>
            <a:r>
              <a:rPr lang="en-US" b="1" dirty="0" err="1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problemas</a:t>
            </a:r>
            <a:r>
              <a:rPr lang="en-US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del medio </a:t>
            </a:r>
            <a:r>
              <a:rPr lang="en-US" b="1" dirty="0" err="1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ambiente</a:t>
            </a:r>
            <a:r>
              <a:rPr lang="en-US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y </a:t>
            </a:r>
            <a:r>
              <a:rPr lang="en-US" b="1" dirty="0" err="1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soluciones</a:t>
            </a:r>
            <a:endParaRPr lang="en-US" b="1" dirty="0">
              <a:solidFill>
                <a:srgbClr val="FFFFFF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85" y="3032929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Escribe 2 </a:t>
            </a:r>
            <a:r>
              <a:rPr lang="en-US" sz="3200" dirty="0" err="1">
                <a:solidFill>
                  <a:srgbClr val="FFFFFF"/>
                </a:solidFill>
              </a:rPr>
              <a:t>listas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1. </a:t>
            </a:r>
            <a:r>
              <a:rPr lang="en-US" sz="3200" dirty="0" err="1">
                <a:solidFill>
                  <a:srgbClr val="FFFF00"/>
                </a:solidFill>
              </a:rPr>
              <a:t>problemas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2. </a:t>
            </a:r>
            <a:r>
              <a:rPr lang="en-US" sz="3200" dirty="0" err="1">
                <a:solidFill>
                  <a:srgbClr val="FFFF00"/>
                </a:solidFill>
              </a:rPr>
              <a:t>soluciones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8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https://www.youtube.com/watch?v=i8UEah__VOk</a:t>
            </a:r>
            <a:r>
              <a:rPr lang="en-US" sz="1800" dirty="0">
                <a:solidFill>
                  <a:srgbClr val="FFFFFF"/>
                </a:solidFill>
              </a:rPr>
              <a:t> (3:41)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62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37" y="382434"/>
            <a:ext cx="9371949" cy="1183566"/>
          </a:xfrm>
        </p:spPr>
        <p:txBody>
          <a:bodyPr/>
          <a:lstStyle/>
          <a:p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Repaso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 de </a:t>
            </a:r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los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mandatos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 TÚ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566000"/>
            <a:ext cx="11108267" cy="4885599"/>
          </a:xfrm>
        </p:spPr>
        <p:txBody>
          <a:bodyPr>
            <a:normAutofit/>
          </a:bodyPr>
          <a:lstStyle/>
          <a:p>
            <a:r>
              <a:rPr lang="en-US" sz="3000" b="1" dirty="0" err="1"/>
              <a:t>Mandato</a:t>
            </a:r>
            <a:r>
              <a:rPr lang="en-US" sz="3000" b="1" dirty="0"/>
              <a:t> </a:t>
            </a:r>
            <a:r>
              <a:rPr lang="en-US" sz="3000" b="1" dirty="0" err="1"/>
              <a:t>tú</a:t>
            </a:r>
            <a:r>
              <a:rPr lang="en-US" sz="3000" b="1" dirty="0"/>
              <a:t> </a:t>
            </a:r>
            <a:r>
              <a:rPr lang="en-US" sz="3000" b="1" dirty="0" err="1">
                <a:solidFill>
                  <a:srgbClr val="92D050"/>
                </a:solidFill>
              </a:rPr>
              <a:t>afirmativo</a:t>
            </a:r>
            <a:r>
              <a:rPr lang="en-US" sz="3000" dirty="0"/>
              <a:t>– </a:t>
            </a:r>
          </a:p>
          <a:p>
            <a:r>
              <a:rPr lang="en-US" sz="3000" dirty="0" err="1"/>
              <a:t>él</a:t>
            </a:r>
            <a:r>
              <a:rPr lang="en-US" sz="3000" dirty="0"/>
              <a:t>/</a:t>
            </a:r>
            <a:r>
              <a:rPr lang="en-US" sz="3000" dirty="0" err="1"/>
              <a:t>ella</a:t>
            </a:r>
            <a:r>
              <a:rPr lang="en-US" sz="3000" dirty="0"/>
              <a:t> – </a:t>
            </a:r>
            <a:r>
              <a:rPr lang="en-US" sz="3000" b="1" u="sng" dirty="0"/>
              <a:t>PRESENTE</a:t>
            </a:r>
          </a:p>
          <a:p>
            <a:r>
              <a:rPr lang="en-US" sz="3000" dirty="0" err="1"/>
              <a:t>Ejemplos</a:t>
            </a:r>
            <a:r>
              <a:rPr lang="en-US" sz="3000" dirty="0"/>
              <a:t> (com</a:t>
            </a:r>
            <a:r>
              <a:rPr lang="en-US" sz="3000" dirty="0">
                <a:solidFill>
                  <a:srgbClr val="92D050"/>
                </a:solidFill>
              </a:rPr>
              <a:t>e</a:t>
            </a:r>
            <a:r>
              <a:rPr lang="en-US" sz="3000" dirty="0"/>
              <a:t>, </a:t>
            </a:r>
            <a:r>
              <a:rPr lang="en-US" sz="3000" dirty="0" err="1"/>
              <a:t>bail</a:t>
            </a:r>
            <a:r>
              <a:rPr lang="en-US" sz="3000" dirty="0" err="1">
                <a:solidFill>
                  <a:srgbClr val="92D050"/>
                </a:solidFill>
              </a:rPr>
              <a:t>a</a:t>
            </a:r>
            <a:r>
              <a:rPr lang="en-US" sz="3000" dirty="0"/>
              <a:t>, escrib</a:t>
            </a:r>
            <a:r>
              <a:rPr lang="en-US" sz="3000" dirty="0">
                <a:solidFill>
                  <a:srgbClr val="92D050"/>
                </a:solidFill>
              </a:rPr>
              <a:t>e</a:t>
            </a:r>
            <a:r>
              <a:rPr lang="en-US" sz="3000" dirty="0"/>
              <a:t>, </a:t>
            </a:r>
            <a:r>
              <a:rPr lang="en-US" sz="3000" dirty="0" err="1"/>
              <a:t>cepíll</a:t>
            </a:r>
            <a:r>
              <a:rPr lang="en-US" sz="3000" dirty="0" err="1">
                <a:solidFill>
                  <a:srgbClr val="92D050"/>
                </a:solidFill>
              </a:rPr>
              <a:t>a</a:t>
            </a:r>
            <a:r>
              <a:rPr lang="en-US" sz="3000" dirty="0" err="1"/>
              <a:t>te</a:t>
            </a:r>
            <a:r>
              <a:rPr lang="en-US" sz="3000" dirty="0"/>
              <a:t>)</a:t>
            </a:r>
          </a:p>
          <a:p>
            <a:r>
              <a:rPr lang="en-US" sz="3000" dirty="0" err="1"/>
              <a:t>Ven</a:t>
            </a:r>
            <a:r>
              <a:rPr lang="en-US" sz="3000" dirty="0"/>
              <a:t>, di, </a:t>
            </a:r>
            <a:r>
              <a:rPr lang="en-US" sz="3000" dirty="0" err="1"/>
              <a:t>sal</a:t>
            </a:r>
            <a:r>
              <a:rPr lang="en-US" sz="3000" dirty="0"/>
              <a:t>, </a:t>
            </a:r>
            <a:r>
              <a:rPr lang="en-US" sz="3000" dirty="0" err="1"/>
              <a:t>haz</a:t>
            </a:r>
            <a:r>
              <a:rPr lang="en-US" sz="3000" dirty="0"/>
              <a:t>, ten, </a:t>
            </a:r>
            <a:r>
              <a:rPr lang="en-US" sz="3000" dirty="0" err="1"/>
              <a:t>ve</a:t>
            </a:r>
            <a:r>
              <a:rPr lang="en-US" sz="3000" dirty="0"/>
              <a:t>, </a:t>
            </a:r>
            <a:r>
              <a:rPr lang="en-US" sz="3000" dirty="0" err="1"/>
              <a:t>pon</a:t>
            </a:r>
            <a:r>
              <a:rPr lang="en-US" sz="3000" dirty="0"/>
              <a:t>, se </a:t>
            </a:r>
          </a:p>
          <a:p>
            <a:r>
              <a:rPr lang="en-US" sz="3000" b="1" dirty="0" err="1"/>
              <a:t>Mandato</a:t>
            </a:r>
            <a:r>
              <a:rPr lang="en-US" sz="3000" b="1" dirty="0"/>
              <a:t> </a:t>
            </a:r>
            <a:r>
              <a:rPr lang="en-US" sz="3000" b="1" dirty="0" err="1"/>
              <a:t>tú</a:t>
            </a:r>
            <a:r>
              <a:rPr lang="en-US" sz="3000" b="1" dirty="0"/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negativo</a:t>
            </a:r>
            <a:r>
              <a:rPr lang="en-US" sz="3000" b="1" dirty="0"/>
              <a:t> </a:t>
            </a:r>
            <a:r>
              <a:rPr lang="en-US" sz="3000" dirty="0"/>
              <a:t>– </a:t>
            </a:r>
          </a:p>
          <a:p>
            <a:r>
              <a:rPr lang="en-US" sz="3000" dirty="0"/>
              <a:t>No + forma </a:t>
            </a:r>
            <a:r>
              <a:rPr lang="en-US" sz="3000" dirty="0" err="1"/>
              <a:t>tú</a:t>
            </a:r>
            <a:r>
              <a:rPr lang="en-US" sz="3000" dirty="0"/>
              <a:t> del </a:t>
            </a:r>
            <a:r>
              <a:rPr lang="en-US" sz="3000" dirty="0" err="1"/>
              <a:t>subjuntivo</a:t>
            </a:r>
            <a:endParaRPr lang="en-US" sz="3000" dirty="0"/>
          </a:p>
          <a:p>
            <a:r>
              <a:rPr lang="en-US" sz="3000" dirty="0" err="1"/>
              <a:t>Ejemplos</a:t>
            </a:r>
            <a:r>
              <a:rPr lang="en-US" sz="3000" dirty="0"/>
              <a:t> (no com</a:t>
            </a:r>
            <a:r>
              <a:rPr lang="en-US" sz="3000" dirty="0">
                <a:solidFill>
                  <a:srgbClr val="FF0000"/>
                </a:solidFill>
              </a:rPr>
              <a:t>as</a:t>
            </a:r>
            <a:r>
              <a:rPr lang="en-US" sz="3000" dirty="0"/>
              <a:t>, no </a:t>
            </a:r>
            <a:r>
              <a:rPr lang="en-US" sz="3000" dirty="0" err="1"/>
              <a:t>bail</a:t>
            </a:r>
            <a:r>
              <a:rPr lang="en-US" sz="3000" dirty="0" err="1">
                <a:solidFill>
                  <a:srgbClr val="FF0000"/>
                </a:solidFill>
              </a:rPr>
              <a:t>es</a:t>
            </a:r>
            <a:r>
              <a:rPr lang="en-US" sz="3000" dirty="0"/>
              <a:t>, no </a:t>
            </a:r>
            <a:r>
              <a:rPr lang="en-US" sz="3000" dirty="0" err="1"/>
              <a:t>escrib</a:t>
            </a:r>
            <a:r>
              <a:rPr lang="en-US" sz="3000" dirty="0" err="1">
                <a:solidFill>
                  <a:srgbClr val="FF0000"/>
                </a:solidFill>
              </a:rPr>
              <a:t>as</a:t>
            </a:r>
            <a:r>
              <a:rPr lang="en-US" sz="3000" dirty="0"/>
              <a:t>, no </a:t>
            </a:r>
            <a:r>
              <a:rPr lang="en-US" sz="3000" dirty="0" err="1"/>
              <a:t>te</a:t>
            </a:r>
            <a:r>
              <a:rPr lang="en-US" sz="3000" dirty="0"/>
              <a:t> </a:t>
            </a:r>
            <a:r>
              <a:rPr lang="en-US" sz="3000" dirty="0" err="1"/>
              <a:t>cepill</a:t>
            </a:r>
            <a:r>
              <a:rPr lang="en-US" sz="3000" dirty="0" err="1">
                <a:solidFill>
                  <a:srgbClr val="FF0000"/>
                </a:solidFill>
              </a:rPr>
              <a:t>es</a:t>
            </a:r>
            <a:r>
              <a:rPr lang="en-US" sz="3000" dirty="0"/>
              <a:t>)</a:t>
            </a:r>
          </a:p>
          <a:p>
            <a:endParaRPr lang="en-US" dirty="0"/>
          </a:p>
        </p:txBody>
      </p:sp>
      <p:pic>
        <p:nvPicPr>
          <p:cNvPr id="8194" name="Picture 2" descr="https://s-media-cache-ak0.pinimg.com/736x/bc/af/d4/bcafd4d4aca34552f2f22d6ff8e00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56" y="974217"/>
            <a:ext cx="4809385" cy="360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7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1308</Words>
  <Application>Microsoft Macintosh PowerPoint</Application>
  <PresentationFormat>Widescreen</PresentationFormat>
  <Paragraphs>268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Corbel</vt:lpstr>
      <vt:lpstr>Leelawadee</vt:lpstr>
      <vt:lpstr>Office Theme</vt:lpstr>
      <vt:lpstr>Los Desafíos Mundiales</vt:lpstr>
      <vt:lpstr>Los temas de medioambiente</vt:lpstr>
      <vt:lpstr>PowerPoint Presentation</vt:lpstr>
      <vt:lpstr>Describe lo que está haciendo cada niño </vt:lpstr>
      <vt:lpstr>Canción:  Shaka y Dres - Cambio Climático </vt:lpstr>
      <vt:lpstr>¿Qué nos comunica la foto? </vt:lpstr>
      <vt:lpstr>Pregunta: ¿Qué nos comunica la foto? </vt:lpstr>
      <vt:lpstr>Los problemas del medio ambiente y soluciones</vt:lpstr>
      <vt:lpstr>Repaso de los mandatos TÚ</vt:lpstr>
      <vt:lpstr>Repaso de los mandatos UD./UDS./NOSOTROS</vt:lpstr>
      <vt:lpstr>Juego  Mandatos Tú y dados</vt:lpstr>
      <vt:lpstr>PowerPoint Presentation</vt:lpstr>
      <vt:lpstr>Repaso: Clausulas con SI</vt:lpstr>
      <vt:lpstr>Escribe la la siguiente frase…  Mira la imagen y graba 4-5 frases.</vt:lpstr>
      <vt:lpstr>PowerPoint Presentation</vt:lpstr>
      <vt:lpstr>El Tiempo futuro – “WILL + verb”</vt:lpstr>
      <vt:lpstr>Los irregulares  (desaparece la última “E” en el infinitivo)</vt:lpstr>
      <vt:lpstr>Los irregulares la última “E” en el infinitivo cambia a una “D”</vt:lpstr>
      <vt:lpstr>Los irregulares </vt:lpstr>
      <vt:lpstr>Graba:   Cambia los verbos del pretérito/ presente  al futuro en la forma YO. </vt:lpstr>
      <vt:lpstr>PowerPoint Presentation</vt:lpstr>
      <vt:lpstr>ENCUESTA: Contesta Sí o No</vt:lpstr>
      <vt:lpstr>ENCUESTA: Contesta Sí o No</vt:lpstr>
      <vt:lpstr>Preguntas</vt:lpstr>
      <vt:lpstr>Problemas Medioambientales en México</vt:lpstr>
      <vt:lpstr>#sinpopoteporfavor</vt:lpstr>
      <vt:lpstr>Comparación Cultural </vt:lpstr>
      <vt:lpstr>Sub-tema:  La Religión </vt:lpstr>
      <vt:lpstr>PowerPoint Presentation</vt:lpstr>
      <vt:lpstr>La Religíon en Latinoamérica </vt:lpstr>
      <vt:lpstr> El Papa Francisco   </vt:lpstr>
      <vt:lpstr>PowerPoint Presentation</vt:lpstr>
      <vt:lpstr>Actividades en el libro AP</vt:lpstr>
      <vt:lpstr>Tarea: articulo – El Ecobici</vt:lpstr>
      <vt:lpstr>Actividades en el libro AP</vt:lpstr>
      <vt:lpstr>Sub-tema – La Población y La Demografía </vt:lpstr>
      <vt:lpstr>  TAREA: Mira la Infografía y escribe un resumen con opiniones/ comentario, 5 preguntas, etc. con las ideas que aprendiste. </vt:lpstr>
      <vt:lpstr>Sub-tema – El Bienestar Social </vt:lpstr>
      <vt:lpstr>Sub-tema – El Bienestar Social </vt:lpstr>
      <vt:lpstr>PowerPoint Presentation</vt:lpstr>
      <vt:lpstr>Videos: Toma apuntes </vt:lpstr>
      <vt:lpstr>Videos: Toma apuntes </vt:lpstr>
      <vt:lpstr>Graba: ¿Qué haces para mantener la salud y bienestar? </vt:lpstr>
      <vt:lpstr>Sub-tema – La Conciencia Social </vt:lpstr>
      <vt:lpstr>PowerPoint Presentation</vt:lpstr>
      <vt:lpstr>La Conciencia Social </vt:lpstr>
      <vt:lpstr>Preguntas Esenciales</vt:lpstr>
      <vt:lpstr>https://plus.google.com/u/0/communities/112063475869343671681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 Harris</dc:creator>
  <cp:lastModifiedBy/>
  <cp:revision>1</cp:revision>
  <dcterms:created xsi:type="dcterms:W3CDTF">2019-03-20T20:09:24Z</dcterms:created>
  <dcterms:modified xsi:type="dcterms:W3CDTF">2019-03-21T21:33:31Z</dcterms:modified>
</cp:coreProperties>
</file>